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73" r:id="rId3"/>
    <p:sldId id="265" r:id="rId4"/>
    <p:sldId id="266" r:id="rId5"/>
    <p:sldId id="268" r:id="rId6"/>
    <p:sldId id="269" r:id="rId7"/>
    <p:sldId id="272" r:id="rId8"/>
    <p:sldId id="274" r:id="rId9"/>
  </p:sldIdLst>
  <p:sldSz cx="9144000" cy="6858000" type="screen4x3"/>
  <p:notesSz cx="6735763" cy="98663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A"/>
    <a:srgbClr val="E33093"/>
    <a:srgbClr val="442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876" y="-1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-3066" y="-102"/>
      </p:cViewPr>
      <p:guideLst>
        <p:guide orient="horz" pos="3107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1855713" y="9372601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CA93C-E5CD-4EE4-B19A-4B568F2C51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32235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D427CE-3D8A-42A2-9EEF-2AF396ECB1BE}" type="datetime1">
              <a:rPr lang="ko-KR" altLang="en-US" smtClean="0"/>
              <a:t>2021-07-14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3F1BBC-ED50-4128-A7AD-FFD5FD21EE3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41269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37EBE4C-C81E-4D66-AA03-0F134AD60BD6}" type="datetime1">
              <a:rPr lang="ko-KR" altLang="en-US" smtClean="0"/>
              <a:t>2021-07-14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2076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F0E151B-8167-4E6A-BC36-2C232E6A9727}" type="datetime1">
              <a:rPr lang="ko-KR" altLang="en-US" smtClean="0"/>
              <a:t>2021-07-14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44533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 txBox="1">
            <a:spLocks/>
          </p:cNvSpPr>
          <p:nvPr userDrawn="1"/>
        </p:nvSpPr>
        <p:spPr>
          <a:xfrm>
            <a:off x="971600" y="0"/>
            <a:ext cx="8172400" cy="548680"/>
          </a:xfrm>
          <a:prstGeom prst="rect">
            <a:avLst/>
          </a:prstGeom>
          <a:solidFill>
            <a:srgbClr val="606060"/>
          </a:solidFill>
        </p:spPr>
        <p:txBody>
          <a:bodyPr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2015 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예술작품지원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시각예술 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포트폴리오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lang="ko-KR" altLang="en-US" sz="2800" b="1" spc="-15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Picture 2" descr="C:\Users\user\Documents\네이트온 받은 파일\서울문화재단 심볼(그래픽칼라)_축소.jpg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1"/>
          <a:stretch/>
        </p:blipFill>
        <p:spPr bwMode="auto">
          <a:xfrm>
            <a:off x="32519" y="1"/>
            <a:ext cx="939081" cy="54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8441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사각형 설명선 19"/>
          <p:cNvSpPr/>
          <p:nvPr/>
        </p:nvSpPr>
        <p:spPr>
          <a:xfrm>
            <a:off x="539552" y="1484783"/>
            <a:ext cx="8064896" cy="4680521"/>
          </a:xfrm>
          <a:custGeom>
            <a:avLst/>
            <a:gdLst>
              <a:gd name="connsiteX0" fmla="*/ 0 w 5616624"/>
              <a:gd name="connsiteY0" fmla="*/ 0 h 4752528"/>
              <a:gd name="connsiteX1" fmla="*/ 936104 w 5616624"/>
              <a:gd name="connsiteY1" fmla="*/ 0 h 4752528"/>
              <a:gd name="connsiteX2" fmla="*/ 936104 w 5616624"/>
              <a:gd name="connsiteY2" fmla="*/ 0 h 4752528"/>
              <a:gd name="connsiteX3" fmla="*/ 2340260 w 5616624"/>
              <a:gd name="connsiteY3" fmla="*/ 0 h 4752528"/>
              <a:gd name="connsiteX4" fmla="*/ 5616624 w 5616624"/>
              <a:gd name="connsiteY4" fmla="*/ 0 h 4752528"/>
              <a:gd name="connsiteX5" fmla="*/ 5616624 w 5616624"/>
              <a:gd name="connsiteY5" fmla="*/ 2772308 h 4752528"/>
              <a:gd name="connsiteX6" fmla="*/ 5616624 w 5616624"/>
              <a:gd name="connsiteY6" fmla="*/ 2772308 h 4752528"/>
              <a:gd name="connsiteX7" fmla="*/ 5616624 w 5616624"/>
              <a:gd name="connsiteY7" fmla="*/ 3960440 h 4752528"/>
              <a:gd name="connsiteX8" fmla="*/ 5616624 w 5616624"/>
              <a:gd name="connsiteY8" fmla="*/ 4752528 h 4752528"/>
              <a:gd name="connsiteX9" fmla="*/ 2340260 w 5616624"/>
              <a:gd name="connsiteY9" fmla="*/ 4752528 h 4752528"/>
              <a:gd name="connsiteX10" fmla="*/ 1638201 w 5616624"/>
              <a:gd name="connsiteY10" fmla="*/ 5346594 h 4752528"/>
              <a:gd name="connsiteX11" fmla="*/ 936104 w 5616624"/>
              <a:gd name="connsiteY11" fmla="*/ 4752528 h 4752528"/>
              <a:gd name="connsiteX12" fmla="*/ 0 w 5616624"/>
              <a:gd name="connsiteY12" fmla="*/ 4752528 h 4752528"/>
              <a:gd name="connsiteX13" fmla="*/ 0 w 5616624"/>
              <a:gd name="connsiteY13" fmla="*/ 3960440 h 4752528"/>
              <a:gd name="connsiteX14" fmla="*/ 0 w 5616624"/>
              <a:gd name="connsiteY14" fmla="*/ 2772308 h 4752528"/>
              <a:gd name="connsiteX15" fmla="*/ 0 w 5616624"/>
              <a:gd name="connsiteY15" fmla="*/ 2772308 h 4752528"/>
              <a:gd name="connsiteX16" fmla="*/ 0 w 5616624"/>
              <a:gd name="connsiteY16" fmla="*/ 0 h 4752528"/>
              <a:gd name="connsiteX0" fmla="*/ 0 w 5616624"/>
              <a:gd name="connsiteY0" fmla="*/ 0 h 5346594"/>
              <a:gd name="connsiteX1" fmla="*/ 936104 w 5616624"/>
              <a:gd name="connsiteY1" fmla="*/ 0 h 5346594"/>
              <a:gd name="connsiteX2" fmla="*/ 936104 w 5616624"/>
              <a:gd name="connsiteY2" fmla="*/ 0 h 5346594"/>
              <a:gd name="connsiteX3" fmla="*/ 2340260 w 5616624"/>
              <a:gd name="connsiteY3" fmla="*/ 0 h 5346594"/>
              <a:gd name="connsiteX4" fmla="*/ 5616624 w 5616624"/>
              <a:gd name="connsiteY4" fmla="*/ 0 h 5346594"/>
              <a:gd name="connsiteX5" fmla="*/ 5616624 w 5616624"/>
              <a:gd name="connsiteY5" fmla="*/ 2772308 h 5346594"/>
              <a:gd name="connsiteX6" fmla="*/ 5616624 w 5616624"/>
              <a:gd name="connsiteY6" fmla="*/ 2772308 h 5346594"/>
              <a:gd name="connsiteX7" fmla="*/ 5616624 w 5616624"/>
              <a:gd name="connsiteY7" fmla="*/ 3960440 h 5346594"/>
              <a:gd name="connsiteX8" fmla="*/ 5616624 w 5616624"/>
              <a:gd name="connsiteY8" fmla="*/ 4752528 h 5346594"/>
              <a:gd name="connsiteX9" fmla="*/ 1861794 w 5616624"/>
              <a:gd name="connsiteY9" fmla="*/ 4752528 h 5346594"/>
              <a:gd name="connsiteX10" fmla="*/ 1638201 w 5616624"/>
              <a:gd name="connsiteY10" fmla="*/ 5346594 h 5346594"/>
              <a:gd name="connsiteX11" fmla="*/ 936104 w 5616624"/>
              <a:gd name="connsiteY11" fmla="*/ 4752528 h 5346594"/>
              <a:gd name="connsiteX12" fmla="*/ 0 w 5616624"/>
              <a:gd name="connsiteY12" fmla="*/ 4752528 h 5346594"/>
              <a:gd name="connsiteX13" fmla="*/ 0 w 5616624"/>
              <a:gd name="connsiteY13" fmla="*/ 3960440 h 5346594"/>
              <a:gd name="connsiteX14" fmla="*/ 0 w 5616624"/>
              <a:gd name="connsiteY14" fmla="*/ 2772308 h 5346594"/>
              <a:gd name="connsiteX15" fmla="*/ 0 w 5616624"/>
              <a:gd name="connsiteY15" fmla="*/ 2772308 h 5346594"/>
              <a:gd name="connsiteX16" fmla="*/ 0 w 5616624"/>
              <a:gd name="connsiteY16" fmla="*/ 0 h 5346594"/>
              <a:gd name="connsiteX0" fmla="*/ 0 w 5616624"/>
              <a:gd name="connsiteY0" fmla="*/ 0 h 5346594"/>
              <a:gd name="connsiteX1" fmla="*/ 936104 w 5616624"/>
              <a:gd name="connsiteY1" fmla="*/ 0 h 5346594"/>
              <a:gd name="connsiteX2" fmla="*/ 936104 w 5616624"/>
              <a:gd name="connsiteY2" fmla="*/ 0 h 5346594"/>
              <a:gd name="connsiteX3" fmla="*/ 2340260 w 5616624"/>
              <a:gd name="connsiteY3" fmla="*/ 0 h 5346594"/>
              <a:gd name="connsiteX4" fmla="*/ 5616624 w 5616624"/>
              <a:gd name="connsiteY4" fmla="*/ 0 h 5346594"/>
              <a:gd name="connsiteX5" fmla="*/ 5616624 w 5616624"/>
              <a:gd name="connsiteY5" fmla="*/ 2772308 h 5346594"/>
              <a:gd name="connsiteX6" fmla="*/ 5616624 w 5616624"/>
              <a:gd name="connsiteY6" fmla="*/ 2772308 h 5346594"/>
              <a:gd name="connsiteX7" fmla="*/ 5616624 w 5616624"/>
              <a:gd name="connsiteY7" fmla="*/ 3960440 h 5346594"/>
              <a:gd name="connsiteX8" fmla="*/ 5616624 w 5616624"/>
              <a:gd name="connsiteY8" fmla="*/ 4752528 h 5346594"/>
              <a:gd name="connsiteX9" fmla="*/ 1861794 w 5616624"/>
              <a:gd name="connsiteY9" fmla="*/ 4752528 h 5346594"/>
              <a:gd name="connsiteX10" fmla="*/ 1638201 w 5616624"/>
              <a:gd name="connsiteY10" fmla="*/ 5346594 h 5346594"/>
              <a:gd name="connsiteX11" fmla="*/ 1446467 w 5616624"/>
              <a:gd name="connsiteY11" fmla="*/ 4752528 h 5346594"/>
              <a:gd name="connsiteX12" fmla="*/ 0 w 5616624"/>
              <a:gd name="connsiteY12" fmla="*/ 4752528 h 5346594"/>
              <a:gd name="connsiteX13" fmla="*/ 0 w 5616624"/>
              <a:gd name="connsiteY13" fmla="*/ 3960440 h 5346594"/>
              <a:gd name="connsiteX14" fmla="*/ 0 w 5616624"/>
              <a:gd name="connsiteY14" fmla="*/ 2772308 h 5346594"/>
              <a:gd name="connsiteX15" fmla="*/ 0 w 5616624"/>
              <a:gd name="connsiteY15" fmla="*/ 2772308 h 5346594"/>
              <a:gd name="connsiteX16" fmla="*/ 0 w 5616624"/>
              <a:gd name="connsiteY16" fmla="*/ 0 h 5346594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1861794 w 5616624"/>
              <a:gd name="connsiteY9" fmla="*/ 4752528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2010650 w 5616624"/>
              <a:gd name="connsiteY9" fmla="*/ 4752529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5258316 w 5616624"/>
              <a:gd name="connsiteY9" fmla="*/ 4752530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5258316 w 5616624"/>
              <a:gd name="connsiteY9" fmla="*/ 4752530 h 5568199"/>
              <a:gd name="connsiteX10" fmla="*/ 2020973 w 5616624"/>
              <a:gd name="connsiteY10" fmla="*/ 5568199 h 5568199"/>
              <a:gd name="connsiteX11" fmla="*/ 4819580 w 5616624"/>
              <a:gd name="connsiteY11" fmla="*/ 4752529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612520"/>
              <a:gd name="connsiteX1" fmla="*/ 936104 w 5616624"/>
              <a:gd name="connsiteY1" fmla="*/ 0 h 5612520"/>
              <a:gd name="connsiteX2" fmla="*/ 936104 w 5616624"/>
              <a:gd name="connsiteY2" fmla="*/ 0 h 5612520"/>
              <a:gd name="connsiteX3" fmla="*/ 2340260 w 5616624"/>
              <a:gd name="connsiteY3" fmla="*/ 0 h 5612520"/>
              <a:gd name="connsiteX4" fmla="*/ 5616624 w 5616624"/>
              <a:gd name="connsiteY4" fmla="*/ 0 h 5612520"/>
              <a:gd name="connsiteX5" fmla="*/ 5616624 w 5616624"/>
              <a:gd name="connsiteY5" fmla="*/ 2772308 h 5612520"/>
              <a:gd name="connsiteX6" fmla="*/ 5616624 w 5616624"/>
              <a:gd name="connsiteY6" fmla="*/ 2772308 h 5612520"/>
              <a:gd name="connsiteX7" fmla="*/ 5616624 w 5616624"/>
              <a:gd name="connsiteY7" fmla="*/ 3960440 h 5612520"/>
              <a:gd name="connsiteX8" fmla="*/ 5616624 w 5616624"/>
              <a:gd name="connsiteY8" fmla="*/ 4752528 h 5612520"/>
              <a:gd name="connsiteX9" fmla="*/ 5258316 w 5616624"/>
              <a:gd name="connsiteY9" fmla="*/ 4752530 h 5612520"/>
              <a:gd name="connsiteX10" fmla="*/ 5401054 w 5616624"/>
              <a:gd name="connsiteY10" fmla="*/ 5612520 h 5612520"/>
              <a:gd name="connsiteX11" fmla="*/ 4819580 w 5616624"/>
              <a:gd name="connsiteY11" fmla="*/ 4752529 h 5612520"/>
              <a:gd name="connsiteX12" fmla="*/ 0 w 5616624"/>
              <a:gd name="connsiteY12" fmla="*/ 4752528 h 5612520"/>
              <a:gd name="connsiteX13" fmla="*/ 0 w 5616624"/>
              <a:gd name="connsiteY13" fmla="*/ 3960440 h 5612520"/>
              <a:gd name="connsiteX14" fmla="*/ 0 w 5616624"/>
              <a:gd name="connsiteY14" fmla="*/ 2772308 h 5612520"/>
              <a:gd name="connsiteX15" fmla="*/ 0 w 5616624"/>
              <a:gd name="connsiteY15" fmla="*/ 2772308 h 5612520"/>
              <a:gd name="connsiteX16" fmla="*/ 0 w 5616624"/>
              <a:gd name="connsiteY16" fmla="*/ 0 h 5612520"/>
              <a:gd name="connsiteX0" fmla="*/ 0 w 5616624"/>
              <a:gd name="connsiteY0" fmla="*/ 0 h 5303206"/>
              <a:gd name="connsiteX1" fmla="*/ 936104 w 5616624"/>
              <a:gd name="connsiteY1" fmla="*/ 0 h 5303206"/>
              <a:gd name="connsiteX2" fmla="*/ 936104 w 5616624"/>
              <a:gd name="connsiteY2" fmla="*/ 0 h 5303206"/>
              <a:gd name="connsiteX3" fmla="*/ 2340260 w 5616624"/>
              <a:gd name="connsiteY3" fmla="*/ 0 h 5303206"/>
              <a:gd name="connsiteX4" fmla="*/ 5616624 w 5616624"/>
              <a:gd name="connsiteY4" fmla="*/ 0 h 5303206"/>
              <a:gd name="connsiteX5" fmla="*/ 5616624 w 5616624"/>
              <a:gd name="connsiteY5" fmla="*/ 2772308 h 5303206"/>
              <a:gd name="connsiteX6" fmla="*/ 5616624 w 5616624"/>
              <a:gd name="connsiteY6" fmla="*/ 2772308 h 5303206"/>
              <a:gd name="connsiteX7" fmla="*/ 5616624 w 5616624"/>
              <a:gd name="connsiteY7" fmla="*/ 3960440 h 5303206"/>
              <a:gd name="connsiteX8" fmla="*/ 5616624 w 5616624"/>
              <a:gd name="connsiteY8" fmla="*/ 4752528 h 5303206"/>
              <a:gd name="connsiteX9" fmla="*/ 5258316 w 5616624"/>
              <a:gd name="connsiteY9" fmla="*/ 4752530 h 5303206"/>
              <a:gd name="connsiteX10" fmla="*/ 5288980 w 5616624"/>
              <a:gd name="connsiteY10" fmla="*/ 5303206 h 5303206"/>
              <a:gd name="connsiteX11" fmla="*/ 4819580 w 5616624"/>
              <a:gd name="connsiteY11" fmla="*/ 4752529 h 5303206"/>
              <a:gd name="connsiteX12" fmla="*/ 0 w 5616624"/>
              <a:gd name="connsiteY12" fmla="*/ 4752528 h 5303206"/>
              <a:gd name="connsiteX13" fmla="*/ 0 w 5616624"/>
              <a:gd name="connsiteY13" fmla="*/ 3960440 h 5303206"/>
              <a:gd name="connsiteX14" fmla="*/ 0 w 5616624"/>
              <a:gd name="connsiteY14" fmla="*/ 2772308 h 5303206"/>
              <a:gd name="connsiteX15" fmla="*/ 0 w 5616624"/>
              <a:gd name="connsiteY15" fmla="*/ 2772308 h 5303206"/>
              <a:gd name="connsiteX16" fmla="*/ 0 w 5616624"/>
              <a:gd name="connsiteY16" fmla="*/ 0 h 5303206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58316 w 5616624"/>
              <a:gd name="connsiteY9" fmla="*/ 4752530 h 5126455"/>
              <a:gd name="connsiteX10" fmla="*/ 5274037 w 5616624"/>
              <a:gd name="connsiteY10" fmla="*/ 5126455 h 5126455"/>
              <a:gd name="connsiteX11" fmla="*/ 4819580 w 5616624"/>
              <a:gd name="connsiteY11" fmla="*/ 4752529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58316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78469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66378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16624" h="5126455">
                <a:moveTo>
                  <a:pt x="0" y="0"/>
                </a:moveTo>
                <a:lnTo>
                  <a:pt x="936104" y="0"/>
                </a:lnTo>
                <a:lnTo>
                  <a:pt x="936104" y="0"/>
                </a:lnTo>
                <a:lnTo>
                  <a:pt x="2340260" y="0"/>
                </a:lnTo>
                <a:lnTo>
                  <a:pt x="5616624" y="0"/>
                </a:lnTo>
                <a:lnTo>
                  <a:pt x="5616624" y="2772308"/>
                </a:lnTo>
                <a:lnTo>
                  <a:pt x="5616624" y="2772308"/>
                </a:lnTo>
                <a:lnTo>
                  <a:pt x="5616624" y="3960440"/>
                </a:lnTo>
                <a:lnTo>
                  <a:pt x="5616624" y="4752528"/>
                </a:lnTo>
                <a:lnTo>
                  <a:pt x="5266378" y="4752530"/>
                </a:lnTo>
                <a:cubicBezTo>
                  <a:pt x="5264901" y="4877172"/>
                  <a:pt x="5275514" y="5001813"/>
                  <a:pt x="5274037" y="5126455"/>
                </a:cubicBezTo>
                <a:lnTo>
                  <a:pt x="5030430" y="4752530"/>
                </a:lnTo>
                <a:lnTo>
                  <a:pt x="0" y="4752528"/>
                </a:lnTo>
                <a:lnTo>
                  <a:pt x="0" y="3960440"/>
                </a:lnTo>
                <a:lnTo>
                  <a:pt x="0" y="2772308"/>
                </a:lnTo>
                <a:lnTo>
                  <a:pt x="0" y="2772308"/>
                </a:lnTo>
                <a:lnTo>
                  <a:pt x="0" y="0"/>
                </a:lnTo>
                <a:close/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683568" y="1628800"/>
            <a:ext cx="5256585" cy="306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본 자료는 </a:t>
            </a:r>
            <a:r>
              <a:rPr lang="ko-KR" alt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화성시문화재단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홈페이지를 통해 공개됩니다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반드시 공개가 가능한 자료를 삽입해주시기 바랍니다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본 양식은 재단 </a:t>
            </a:r>
            <a:r>
              <a:rPr lang="ko-KR" alt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예술지원팀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지원사업 신청 시 </a:t>
            </a:r>
            <a:endParaRPr lang="en-US" altLang="ko-KR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제출할 포트폴리오의 기본 양식으로 </a:t>
            </a:r>
            <a:endParaRPr lang="en-US" altLang="ko-KR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추후에도 지속 활용할 예정입니다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endParaRPr lang="en-US" altLang="ko-KR" sz="7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표지를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제외하고 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20page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까지 작성 가능합니다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7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세부장르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등단연도 및 매체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출간목록 등으로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endParaRPr lang="en-US" altLang="ko-KR" sz="700" b="1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자료는 최근부터 과거 순으로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예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 2020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ko-KR" altLang="en-US" sz="1400" dirty="0" smtClean="0"/>
              <a:t>→ </a:t>
            </a:r>
            <a:r>
              <a:rPr lang="en-US" altLang="ko-KR" sz="1400" dirty="0" smtClean="0"/>
              <a:t>2019</a:t>
            </a:r>
            <a:r>
              <a:rPr lang="ko-KR" altLang="en-US" sz="1400" dirty="0" smtClean="0"/>
              <a:t>년 → </a:t>
            </a:r>
            <a:r>
              <a:rPr lang="en-US" altLang="ko-KR" sz="1400" dirty="0" smtClean="0"/>
              <a:t>2018</a:t>
            </a:r>
            <a:r>
              <a:rPr lang="ko-KR" altLang="en-US" sz="1400" dirty="0" smtClean="0"/>
              <a:t>년 </a:t>
            </a:r>
            <a:r>
              <a:rPr lang="en-US" altLang="ko-KR" sz="1400" dirty="0" smtClean="0"/>
              <a:t>……</a:t>
            </a:r>
          </a:p>
          <a:p>
            <a:pPr>
              <a:lnSpc>
                <a:spcPct val="120000"/>
              </a:lnSpc>
            </a:pP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6039569"/>
            <a:ext cx="1651124" cy="6406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예술인 포트폴리오 작성 요령 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1" name="직선 연결선 10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804248" y="422688"/>
            <a:ext cx="1906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ko-KR" sz="1600" dirty="0" smtClean="0">
                <a:latin typeface="+mj-ea"/>
                <a:ea typeface="+mj-ea"/>
              </a:rPr>
              <a:t>{ </a:t>
            </a:r>
            <a:r>
              <a:rPr lang="ko-KR" altLang="en-US" sz="1600" dirty="0" smtClean="0">
                <a:latin typeface="+mj-ea"/>
                <a:ea typeface="+mj-ea"/>
              </a:rPr>
              <a:t>문</a:t>
            </a:r>
            <a:r>
              <a:rPr lang="ko-KR" altLang="en-US" sz="1600" dirty="0">
                <a:latin typeface="+mj-ea"/>
                <a:ea typeface="+mj-ea"/>
              </a:rPr>
              <a:t>학</a:t>
            </a:r>
            <a:r>
              <a:rPr lang="ko-KR" altLang="en-US" sz="1600" dirty="0" smtClean="0">
                <a:latin typeface="+mj-ea"/>
                <a:ea typeface="+mj-ea"/>
              </a:rPr>
              <a:t> 예술 부문 </a:t>
            </a:r>
            <a:r>
              <a:rPr lang="en-US" altLang="ko-KR" sz="1600" dirty="0" smtClean="0">
                <a:latin typeface="+mj-ea"/>
                <a:ea typeface="+mj-ea"/>
              </a:rPr>
              <a:t>}</a:t>
            </a:r>
            <a:endParaRPr lang="ko-KR" alt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98209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716017" y="3781740"/>
            <a:ext cx="4032448" cy="65537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800" b="1" dirty="0" smtClean="0">
                <a:latin typeface="+mj-ea"/>
                <a:ea typeface="+mj-ea"/>
              </a:rPr>
              <a:t>○</a:t>
            </a:r>
            <a:r>
              <a:rPr lang="ko-KR" altLang="en-US" sz="2800" b="1" dirty="0">
                <a:latin typeface="+mj-ea"/>
                <a:ea typeface="+mj-ea"/>
              </a:rPr>
              <a:t> </a:t>
            </a:r>
            <a:r>
              <a:rPr lang="ko-KR" altLang="en-US" sz="2800" b="1" dirty="0" smtClean="0">
                <a:latin typeface="+mj-ea"/>
                <a:ea typeface="+mj-ea"/>
              </a:rPr>
              <a:t>○ </a:t>
            </a:r>
            <a:r>
              <a:rPr lang="ko-KR" altLang="en-US" sz="2800" b="1" dirty="0" smtClean="0">
                <a:latin typeface="+mj-ea"/>
              </a:rPr>
              <a:t>○</a:t>
            </a:r>
            <a:r>
              <a:rPr lang="en-US" altLang="ko-KR" sz="2800" b="1" dirty="0" smtClean="0">
                <a:latin typeface="+mj-ea"/>
              </a:rPr>
              <a:t>(</a:t>
            </a:r>
            <a:r>
              <a:rPr lang="ko-KR" altLang="en-US" sz="2800" b="1" dirty="0" smtClean="0">
                <a:latin typeface="+mj-ea"/>
              </a:rPr>
              <a:t>이름</a:t>
            </a:r>
            <a:r>
              <a:rPr lang="en-US" altLang="ko-KR" sz="2800" b="1" dirty="0" smtClean="0">
                <a:latin typeface="+mj-ea"/>
              </a:rPr>
              <a:t>)</a:t>
            </a:r>
            <a:endParaRPr lang="en-US" altLang="ko-KR" sz="2800" b="1" dirty="0">
              <a:latin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50098" y="471956"/>
            <a:ext cx="201622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sz="1400" dirty="0" smtClean="0">
                <a:latin typeface="+mj-ea"/>
                <a:ea typeface="+mj-ea"/>
              </a:rPr>
              <a:t>작성일 </a:t>
            </a:r>
            <a:r>
              <a:rPr lang="en-US" altLang="ko-KR" sz="1400" dirty="0" smtClean="0">
                <a:latin typeface="+mj-ea"/>
                <a:ea typeface="+mj-ea"/>
              </a:rPr>
              <a:t>: 2020. 00. 00.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예술인 포트폴리오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모서리가 접힌 도형 1"/>
          <p:cNvSpPr/>
          <p:nvPr/>
        </p:nvSpPr>
        <p:spPr>
          <a:xfrm>
            <a:off x="453322" y="1240348"/>
            <a:ext cx="4028926" cy="532859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프로</a:t>
            </a:r>
            <a:r>
              <a:rPr lang="ko-KR" altLang="en-US" dirty="0">
                <a:solidFill>
                  <a:schemeClr val="tx1"/>
                </a:solidFill>
              </a:rPr>
              <a:t>필</a:t>
            </a:r>
            <a:r>
              <a:rPr lang="ko-KR" altLang="en-US" dirty="0" smtClean="0">
                <a:solidFill>
                  <a:schemeClr val="tx1"/>
                </a:solidFill>
              </a:rPr>
              <a:t> 사진 혹은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대표 작품 사진</a:t>
            </a:r>
            <a:r>
              <a:rPr lang="ko-KR" altLang="en-US" dirty="0">
                <a:solidFill>
                  <a:schemeClr val="tx1"/>
                </a:solidFill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</a:rPr>
              <a:t>부착</a:t>
            </a:r>
            <a:endParaRPr lang="en-US" altLang="ko-KR" dirty="0" smtClean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6017" y="3210154"/>
            <a:ext cx="4032448" cy="65537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400" dirty="0" smtClean="0">
                <a:latin typeface="+mj-ea"/>
              </a:rPr>
              <a:t>소설가</a:t>
            </a:r>
            <a:r>
              <a:rPr lang="en-US" altLang="ko-KR" sz="2400" dirty="0" smtClean="0">
                <a:latin typeface="+mj-ea"/>
              </a:rPr>
              <a:t>(</a:t>
            </a:r>
            <a:r>
              <a:rPr lang="ko-KR" altLang="en-US" sz="2400" dirty="0" smtClean="0">
                <a:latin typeface="+mj-ea"/>
              </a:rPr>
              <a:t>예시</a:t>
            </a:r>
            <a:r>
              <a:rPr lang="en-US" altLang="ko-KR" sz="2400" dirty="0" smtClean="0">
                <a:latin typeface="+mj-ea"/>
              </a:rPr>
              <a:t>)</a:t>
            </a:r>
            <a:endParaRPr lang="en-US" altLang="ko-KR" sz="240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51785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876026"/>
              </p:ext>
            </p:extLst>
          </p:nvPr>
        </p:nvGraphicFramePr>
        <p:xfrm>
          <a:off x="395536" y="332656"/>
          <a:ext cx="8424936" cy="220411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0200"/>
                <a:gridCol w="1767115"/>
                <a:gridCol w="4857621"/>
              </a:tblGrid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예술인명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4476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세부장르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시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/</a:t>
                      </a:r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소설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/</a:t>
                      </a:r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희곡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/</a:t>
                      </a:r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문학</a:t>
                      </a:r>
                      <a:r>
                        <a:rPr lang="ko-KR" altLang="en-US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기타</a:t>
                      </a:r>
                      <a:r>
                        <a:rPr lang="en-US" altLang="ko-KR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</a:t>
                      </a:r>
                      <a:r>
                        <a:rPr lang="ko-KR" altLang="en-US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중 해당 장르 작성</a:t>
                      </a:r>
                      <a:endParaRPr lang="en-US" altLang="ko-KR" baseline="0" dirty="0" smtClean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44766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등단 및 데뷔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500" dirty="0" smtClean="0"/>
                        <a:t>작 품 명</a:t>
                      </a:r>
                      <a:endParaRPr lang="ko-KR" altLang="en-US" sz="15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766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500" dirty="0" smtClean="0"/>
                        <a:t>게재매체</a:t>
                      </a:r>
                      <a:endParaRPr lang="ko-KR" altLang="en-US" sz="15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766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500" dirty="0" smtClean="0"/>
                        <a:t>게재연도</a:t>
                      </a:r>
                      <a:endParaRPr lang="ko-KR" altLang="en-US" sz="15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766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500" dirty="0" smtClean="0"/>
                        <a:t>분야</a:t>
                      </a:r>
                      <a:endParaRPr lang="ko-KR" altLang="en-US" sz="15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모서리가 접힌 도형 3"/>
          <p:cNvSpPr/>
          <p:nvPr/>
        </p:nvSpPr>
        <p:spPr>
          <a:xfrm>
            <a:off x="395535" y="2636912"/>
            <a:ext cx="8424937" cy="4104456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등단 및 데뷔 확인 자료 부</a:t>
            </a:r>
            <a:r>
              <a:rPr lang="ko-KR" altLang="en-US" sz="1600" dirty="0">
                <a:solidFill>
                  <a:schemeClr val="tx1"/>
                </a:solidFill>
              </a:rPr>
              <a:t>착</a:t>
            </a:r>
            <a:endParaRPr lang="en-US" altLang="ko-KR" sz="1600" dirty="0" smtClean="0">
              <a:solidFill>
                <a:schemeClr val="tx1"/>
              </a:solidFill>
            </a:endParaRPr>
          </a:p>
          <a:p>
            <a:pPr algn="ctr"/>
            <a:r>
              <a:rPr lang="en-US" altLang="ko-KR" sz="1300" dirty="0" smtClean="0">
                <a:solidFill>
                  <a:schemeClr val="tx1"/>
                </a:solidFill>
              </a:rPr>
              <a:t>※ </a:t>
            </a:r>
            <a:r>
              <a:rPr lang="ko-KR" altLang="en-US" sz="1300" dirty="0" smtClean="0">
                <a:solidFill>
                  <a:schemeClr val="tx1"/>
                </a:solidFill>
              </a:rPr>
              <a:t>신춘문예</a:t>
            </a:r>
            <a:r>
              <a:rPr lang="en-US" altLang="ko-KR" sz="1300" dirty="0" smtClean="0">
                <a:solidFill>
                  <a:schemeClr val="tx1"/>
                </a:solidFill>
              </a:rPr>
              <a:t>, </a:t>
            </a:r>
            <a:r>
              <a:rPr lang="ko-KR" altLang="en-US" sz="1300" dirty="0" smtClean="0">
                <a:solidFill>
                  <a:schemeClr val="tx1"/>
                </a:solidFill>
              </a:rPr>
              <a:t>문예지 등 등단 확인 가능한 이미지 첨부</a:t>
            </a:r>
            <a:endParaRPr lang="ko-KR" altLang="en-US" sz="13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47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5106754"/>
              </p:ext>
            </p:extLst>
          </p:nvPr>
        </p:nvGraphicFramePr>
        <p:xfrm>
          <a:off x="395536" y="332656"/>
          <a:ext cx="8424936" cy="56297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0200"/>
                <a:gridCol w="1767115"/>
                <a:gridCol w="4857621"/>
              </a:tblGrid>
              <a:tr h="375314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주      요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교      육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이      </a:t>
                      </a:r>
                      <a:r>
                        <a:rPr lang="ko-KR" altLang="en-US" b="1" dirty="0" err="1" smtClean="0"/>
                        <a:t>력</a:t>
                      </a:r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2016.02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2013.02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endParaRPr lang="ko-KR" altLang="en-US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2010.02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※</a:t>
                      </a:r>
                      <a:r>
                        <a:rPr lang="ko-KR" altLang="en-US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공개를 원하지 않으시면 교육 이력은 작성하지 않으셔도 됩니다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ko-KR" altLang="en-US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ko-KR" altLang="en-US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rowSpan="10"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출간 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및 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발표실적</a:t>
                      </a:r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2020.09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작품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/</a:t>
                      </a:r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작품집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/</a:t>
                      </a:r>
                      <a:r>
                        <a:rPr lang="ko-KR" altLang="en-US" dirty="0" err="1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연구집</a:t>
                      </a:r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명 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(</a:t>
                      </a:r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발표지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/</a:t>
                      </a:r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출판사명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)</a:t>
                      </a:r>
                      <a:endParaRPr lang="ko-KR" altLang="en-US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2020.05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2019.00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2018.00</a:t>
                      </a: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gridSpan="3">
                  <a:txBody>
                    <a:bodyPr/>
                    <a:lstStyle/>
                    <a:p>
                      <a:pPr algn="r" latinLnBrk="1"/>
                      <a:r>
                        <a:rPr lang="en-US" altLang="ko-KR" sz="1400" b="0" dirty="0" smtClean="0"/>
                        <a:t>※</a:t>
                      </a:r>
                      <a:r>
                        <a:rPr lang="ko-KR" altLang="en-US" sz="1400" b="0" baseline="0" dirty="0" smtClean="0"/>
                        <a:t> 최근 </a:t>
                      </a:r>
                      <a:r>
                        <a:rPr lang="en-US" altLang="ko-KR" sz="1400" b="0" baseline="0" dirty="0" smtClean="0"/>
                        <a:t>10</a:t>
                      </a:r>
                      <a:r>
                        <a:rPr lang="ko-KR" altLang="en-US" sz="1400" b="0" baseline="0" dirty="0" smtClean="0"/>
                        <a:t>년 간의 출간 및 발표 실적 기입</a:t>
                      </a:r>
                      <a:r>
                        <a:rPr lang="en-US" altLang="ko-KR" sz="1400" b="0" baseline="0" dirty="0" smtClean="0"/>
                        <a:t>(</a:t>
                      </a:r>
                      <a:r>
                        <a:rPr lang="ko-KR" altLang="en-US" sz="1400" b="0" baseline="0" dirty="0" smtClean="0"/>
                        <a:t>최대 </a:t>
                      </a:r>
                      <a:r>
                        <a:rPr lang="en-US" altLang="ko-KR" sz="1400" b="0" baseline="0" dirty="0" smtClean="0"/>
                        <a:t>10</a:t>
                      </a:r>
                      <a:r>
                        <a:rPr lang="ko-KR" altLang="en-US" sz="1400" b="0" baseline="0" dirty="0" smtClean="0"/>
                        <a:t>개까지 작성 가능</a:t>
                      </a:r>
                      <a:r>
                        <a:rPr lang="en-US" altLang="ko-KR" sz="1400" b="0" baseline="0" dirty="0" smtClean="0"/>
                        <a:t>)</a:t>
                      </a:r>
                      <a:endParaRPr lang="en-US" altLang="ko-KR" sz="1400" b="0" dirty="0" smtClean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7621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접힌 도형 3"/>
          <p:cNvSpPr/>
          <p:nvPr/>
        </p:nvSpPr>
        <p:spPr>
          <a:xfrm>
            <a:off x="395535" y="332656"/>
            <a:ext cx="8424937" cy="6192688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작품 발표 확인이 가능한 자료 부</a:t>
            </a:r>
            <a:r>
              <a:rPr lang="ko-KR" altLang="en-US" sz="1600" dirty="0">
                <a:solidFill>
                  <a:schemeClr val="tx1"/>
                </a:solidFill>
              </a:rPr>
              <a:t>착</a:t>
            </a:r>
            <a:endParaRPr lang="en-US" altLang="ko-KR" sz="1600" dirty="0" smtClean="0">
              <a:solidFill>
                <a:schemeClr val="tx1"/>
              </a:solidFill>
            </a:endParaRPr>
          </a:p>
          <a:p>
            <a:pPr algn="ctr"/>
            <a:r>
              <a:rPr lang="en-US" altLang="ko-KR" sz="1300" dirty="0" smtClean="0">
                <a:solidFill>
                  <a:schemeClr val="tx1"/>
                </a:solidFill>
              </a:rPr>
              <a:t>※ </a:t>
            </a:r>
            <a:r>
              <a:rPr lang="ko-KR" altLang="en-US" sz="1300" dirty="0" smtClean="0">
                <a:solidFill>
                  <a:schemeClr val="tx1"/>
                </a:solidFill>
              </a:rPr>
              <a:t>본인의 작품 정보를 확인할 수 있는 텍스트와 이미지 첨부</a:t>
            </a:r>
            <a:endParaRPr lang="en-US" altLang="ko-KR" sz="1300" dirty="0" smtClean="0">
              <a:solidFill>
                <a:schemeClr val="tx1"/>
              </a:solidFill>
            </a:endParaRPr>
          </a:p>
          <a:p>
            <a:pPr algn="ctr"/>
            <a:r>
              <a:rPr lang="en-US" altLang="ko-KR" sz="1300" dirty="0" smtClean="0">
                <a:solidFill>
                  <a:schemeClr val="tx1"/>
                </a:solidFill>
              </a:rPr>
              <a:t>(</a:t>
            </a:r>
            <a:r>
              <a:rPr lang="ko-KR" altLang="en-US" sz="1300" dirty="0" smtClean="0">
                <a:solidFill>
                  <a:schemeClr val="tx1"/>
                </a:solidFill>
              </a:rPr>
              <a:t>출판물 또는 문예지 표지 및 목차</a:t>
            </a:r>
            <a:r>
              <a:rPr lang="en-US" altLang="ko-KR" sz="1300" dirty="0" smtClean="0">
                <a:solidFill>
                  <a:schemeClr val="tx1"/>
                </a:solidFill>
              </a:rPr>
              <a:t>, </a:t>
            </a:r>
            <a:r>
              <a:rPr lang="ko-KR" altLang="en-US" sz="1300" dirty="0" smtClean="0">
                <a:solidFill>
                  <a:schemeClr val="tx1"/>
                </a:solidFill>
              </a:rPr>
              <a:t>서적 정보 부분 등</a:t>
            </a:r>
            <a:r>
              <a:rPr lang="en-US" altLang="ko-KR" sz="1300" dirty="0" smtClean="0">
                <a:solidFill>
                  <a:schemeClr val="tx1"/>
                </a:solidFill>
              </a:rPr>
              <a:t>)</a:t>
            </a:r>
            <a:endParaRPr lang="ko-KR" altLang="en-US" sz="13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263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6512082"/>
              </p:ext>
            </p:extLst>
          </p:nvPr>
        </p:nvGraphicFramePr>
        <p:xfrm>
          <a:off x="395536" y="332656"/>
          <a:ext cx="8424936" cy="5760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0200"/>
                <a:gridCol w="1767115"/>
                <a:gridCol w="4857621"/>
              </a:tblGrid>
              <a:tr h="536787">
                <a:tc rowSpan="9"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수상실적</a:t>
                      </a:r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2016.02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수상분야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/</a:t>
                      </a:r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상명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(</a:t>
                      </a:r>
                      <a:r>
                        <a:rPr lang="ko-KR" altLang="en-US" dirty="0" err="1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훈격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)</a:t>
                      </a:r>
                      <a:r>
                        <a:rPr lang="ko-KR" altLang="en-US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등 </a:t>
                      </a:r>
                      <a:endParaRPr lang="ko-KR" altLang="en-US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787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787">
                <a:tc vMerge="1">
                  <a:txBody>
                    <a:bodyPr/>
                    <a:lstStyle/>
                    <a:p>
                      <a:endParaRPr lang="ko-KR" altLang="en-US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787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2013.02</a:t>
                      </a: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787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78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2010.02</a:t>
                      </a: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787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787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787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955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기타사항</a:t>
                      </a:r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825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84903" y="1207385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언론보도 스크랩</a:t>
            </a:r>
            <a:r>
              <a:rPr lang="en-US" altLang="ko-KR" dirty="0" smtClean="0"/>
              <a:t>(0000.00.00,  </a:t>
            </a:r>
            <a:r>
              <a:rPr lang="ko-KR" altLang="en-US" dirty="0"/>
              <a:t>○○</a:t>
            </a:r>
            <a:r>
              <a:rPr lang="ko-KR" altLang="en-US" dirty="0" smtClean="0"/>
              <a:t>일보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11" name="모서리가 접힌 도형 1"/>
          <p:cNvSpPr/>
          <p:nvPr/>
        </p:nvSpPr>
        <p:spPr>
          <a:xfrm>
            <a:off x="471066" y="1700808"/>
            <a:ext cx="4028926" cy="486813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언론보도 이미지</a:t>
            </a:r>
            <a:r>
              <a:rPr lang="en-US" altLang="ko-KR" dirty="0" smtClean="0">
                <a:solidFill>
                  <a:schemeClr val="tx1"/>
                </a:solidFill>
              </a:rPr>
              <a:t>(</a:t>
            </a:r>
            <a:r>
              <a:rPr lang="ko-KR" altLang="en-US" dirty="0" smtClean="0">
                <a:solidFill>
                  <a:schemeClr val="tx1"/>
                </a:solidFill>
              </a:rPr>
              <a:t>스캔</a:t>
            </a:r>
            <a:r>
              <a:rPr lang="en-US" altLang="ko-KR" dirty="0" smtClean="0">
                <a:solidFill>
                  <a:schemeClr val="tx1"/>
                </a:solidFill>
              </a:rPr>
              <a:t>, </a:t>
            </a:r>
            <a:r>
              <a:rPr lang="ko-KR" altLang="en-US" dirty="0" err="1" smtClean="0">
                <a:solidFill>
                  <a:schemeClr val="tx1"/>
                </a:solidFill>
              </a:rPr>
              <a:t>캡쳐</a:t>
            </a:r>
            <a:r>
              <a:rPr lang="en-US" altLang="ko-KR" dirty="0" smtClean="0">
                <a:solidFill>
                  <a:schemeClr val="tx1"/>
                </a:solidFill>
              </a:rPr>
              <a:t>)</a:t>
            </a:r>
            <a:r>
              <a:rPr lang="ko-KR" altLang="en-US" dirty="0" smtClean="0">
                <a:solidFill>
                  <a:schemeClr val="tx1"/>
                </a:solidFill>
              </a:rPr>
              <a:t> 부착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0032" y="1708619"/>
            <a:ext cx="381642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기사 주요 내용</a:t>
            </a:r>
            <a:r>
              <a:rPr lang="en-US" altLang="ko-KR" dirty="0" smtClean="0"/>
              <a:t>(</a:t>
            </a:r>
            <a:r>
              <a:rPr lang="ko-KR" altLang="en-US" dirty="0" smtClean="0"/>
              <a:t>요약</a:t>
            </a:r>
            <a:r>
              <a:rPr lang="en-US" altLang="ko-KR" dirty="0" smtClean="0"/>
              <a:t>)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95535" y="333754"/>
            <a:ext cx="604867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언론보도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ko-KR" altLang="en-US" sz="2100" b="1" dirty="0" err="1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작품명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9793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95535" y="333754"/>
            <a:ext cx="5112569" cy="494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b="1" dirty="0" smtClean="0">
                <a:latin typeface="+mj-ea"/>
                <a:ea typeface="+mj-ea"/>
              </a:rPr>
              <a:t>개인정보 수집 및 이용</a:t>
            </a:r>
            <a:r>
              <a:rPr lang="en-US" altLang="ko-KR" sz="2000" b="1" dirty="0" smtClean="0">
                <a:latin typeface="+mj-ea"/>
                <a:ea typeface="+mj-ea"/>
              </a:rPr>
              <a:t>, </a:t>
            </a:r>
            <a:r>
              <a:rPr lang="ko-KR" altLang="en-US" sz="2000" b="1" dirty="0" smtClean="0">
                <a:latin typeface="+mj-ea"/>
                <a:ea typeface="+mj-ea"/>
              </a:rPr>
              <a:t>제</a:t>
            </a:r>
            <a:r>
              <a:rPr lang="en-US" altLang="ko-KR" sz="2000" b="1" dirty="0" smtClean="0">
                <a:latin typeface="+mj-ea"/>
                <a:ea typeface="+mj-ea"/>
              </a:rPr>
              <a:t>3</a:t>
            </a:r>
            <a:r>
              <a:rPr lang="ko-KR" altLang="en-US" sz="2000" b="1" dirty="0" smtClean="0">
                <a:latin typeface="+mj-ea"/>
                <a:ea typeface="+mj-ea"/>
              </a:rPr>
              <a:t>자 제공 동의 </a:t>
            </a:r>
            <a:endParaRPr lang="ko-KR" altLang="en-US" sz="20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60510" y="1268760"/>
            <a:ext cx="845996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 err="1"/>
              <a:t>화성시문화재단은</a:t>
            </a:r>
            <a:r>
              <a:rPr lang="ko-KR" altLang="en-US" sz="1000" dirty="0"/>
              <a:t> 개인정보보호법 등 관련 </a:t>
            </a:r>
            <a:r>
              <a:rPr lang="ko-KR" altLang="en-US" sz="1000" dirty="0" err="1"/>
              <a:t>법상의</a:t>
            </a:r>
            <a:r>
              <a:rPr lang="ko-KR" altLang="en-US" sz="1000" dirty="0"/>
              <a:t> 개인정보보호 규정을 준수하여 </a:t>
            </a:r>
            <a:r>
              <a:rPr lang="ko-KR" altLang="en-US" sz="1000" dirty="0" err="1"/>
              <a:t>화성시</a:t>
            </a:r>
            <a:r>
              <a:rPr lang="ko-KR" altLang="en-US" sz="1000" dirty="0"/>
              <a:t> 예술인</a:t>
            </a:r>
            <a:r>
              <a:rPr lang="en-US" altLang="ko-KR" sz="1000" dirty="0"/>
              <a:t>(</a:t>
            </a:r>
            <a:r>
              <a:rPr lang="ko-KR" altLang="en-US" sz="1000" dirty="0"/>
              <a:t>단체</a:t>
            </a:r>
            <a:r>
              <a:rPr lang="en-US" altLang="ko-KR" sz="1000" dirty="0"/>
              <a:t>) </a:t>
            </a:r>
            <a:r>
              <a:rPr lang="ko-KR" altLang="en-US" sz="1000" dirty="0"/>
              <a:t>데이터 수집 참여자의 개인정보 보호에 최선을 다하고 있습니다</a:t>
            </a:r>
            <a:r>
              <a:rPr lang="en-US" altLang="ko-KR" sz="1000" dirty="0"/>
              <a:t>. </a:t>
            </a:r>
            <a:r>
              <a:rPr lang="ko-KR" altLang="en-US" sz="1000" dirty="0"/>
              <a:t>저희 재단은 개인정보보호법 제</a:t>
            </a:r>
            <a:r>
              <a:rPr lang="en-US" altLang="ko-KR" sz="1000" dirty="0"/>
              <a:t>15</a:t>
            </a:r>
            <a:r>
              <a:rPr lang="ko-KR" altLang="en-US" sz="1000" dirty="0"/>
              <a:t>조 제</a:t>
            </a:r>
            <a:r>
              <a:rPr lang="en-US" altLang="ko-KR" sz="1000" dirty="0"/>
              <a:t>1</a:t>
            </a:r>
            <a:r>
              <a:rPr lang="ko-KR" altLang="en-US" sz="1000" dirty="0"/>
              <a:t>항 제</a:t>
            </a:r>
            <a:r>
              <a:rPr lang="en-US" altLang="ko-KR" sz="1000" dirty="0"/>
              <a:t>1</a:t>
            </a:r>
            <a:r>
              <a:rPr lang="ko-KR" altLang="en-US" sz="1000" dirty="0"/>
              <a:t>호</a:t>
            </a:r>
            <a:r>
              <a:rPr lang="en-US" altLang="ko-KR" sz="1000" dirty="0"/>
              <a:t>, </a:t>
            </a:r>
            <a:r>
              <a:rPr lang="ko-KR" altLang="en-US" sz="1000" dirty="0"/>
              <a:t>제</a:t>
            </a:r>
            <a:r>
              <a:rPr lang="en-US" altLang="ko-KR" sz="1000" dirty="0"/>
              <a:t>17</a:t>
            </a:r>
            <a:r>
              <a:rPr lang="ko-KR" altLang="en-US" sz="1000" dirty="0"/>
              <a:t>조 제</a:t>
            </a:r>
            <a:r>
              <a:rPr lang="en-US" altLang="ko-KR" sz="1000" dirty="0"/>
              <a:t>1</a:t>
            </a:r>
            <a:r>
              <a:rPr lang="ko-KR" altLang="en-US" sz="1000" dirty="0"/>
              <a:t>항 제</a:t>
            </a:r>
            <a:r>
              <a:rPr lang="en-US" altLang="ko-KR" sz="1000" dirty="0"/>
              <a:t>1</a:t>
            </a:r>
            <a:r>
              <a:rPr lang="ko-KR" altLang="en-US" sz="1000" dirty="0"/>
              <a:t>호</a:t>
            </a:r>
            <a:r>
              <a:rPr lang="en-US" altLang="ko-KR" sz="1000" dirty="0"/>
              <a:t>, </a:t>
            </a:r>
            <a:r>
              <a:rPr lang="ko-KR" altLang="en-US" sz="1000" dirty="0"/>
              <a:t>제</a:t>
            </a:r>
            <a:r>
              <a:rPr lang="en-US" altLang="ko-KR" sz="1000" dirty="0"/>
              <a:t>23</a:t>
            </a:r>
            <a:r>
              <a:rPr lang="ko-KR" altLang="en-US" sz="1000" dirty="0"/>
              <a:t>조 제</a:t>
            </a:r>
            <a:r>
              <a:rPr lang="en-US" altLang="ko-KR" sz="1000" dirty="0"/>
              <a:t>1</a:t>
            </a:r>
            <a:r>
              <a:rPr lang="ko-KR" altLang="en-US" sz="1000" dirty="0"/>
              <a:t>호</a:t>
            </a:r>
            <a:r>
              <a:rPr lang="en-US" altLang="ko-KR" sz="1000" dirty="0"/>
              <a:t>, </a:t>
            </a:r>
            <a:r>
              <a:rPr lang="ko-KR" altLang="en-US" sz="1000" dirty="0"/>
              <a:t>제</a:t>
            </a:r>
            <a:r>
              <a:rPr lang="en-US" altLang="ko-KR" sz="1000" dirty="0"/>
              <a:t>24</a:t>
            </a:r>
            <a:r>
              <a:rPr lang="ko-KR" altLang="en-US" sz="1000" dirty="0"/>
              <a:t>조 제</a:t>
            </a:r>
            <a:r>
              <a:rPr lang="en-US" altLang="ko-KR" sz="1000" dirty="0"/>
              <a:t>1</a:t>
            </a:r>
            <a:r>
              <a:rPr lang="ko-KR" altLang="en-US" sz="1000" dirty="0"/>
              <a:t>항 제</a:t>
            </a:r>
            <a:r>
              <a:rPr lang="en-US" altLang="ko-KR" sz="1000" dirty="0"/>
              <a:t>1</a:t>
            </a:r>
            <a:r>
              <a:rPr lang="ko-KR" altLang="en-US" sz="1000" dirty="0"/>
              <a:t>호에 따라 아래와 같이 개인정보의 수집</a:t>
            </a:r>
            <a:r>
              <a:rPr lang="en-US" altLang="ko-KR" sz="1000" dirty="0"/>
              <a:t>·</a:t>
            </a:r>
            <a:r>
              <a:rPr lang="ko-KR" altLang="en-US" sz="1000" dirty="0"/>
              <a:t>이용 및 제</a:t>
            </a:r>
            <a:r>
              <a:rPr lang="en-US" altLang="ko-KR" sz="1000" dirty="0"/>
              <a:t>3</a:t>
            </a:r>
            <a:r>
              <a:rPr lang="ko-KR" altLang="en-US" sz="1000" dirty="0"/>
              <a:t>자 제공에 관하여 귀하의 동의를 얻고자 합니다</a:t>
            </a:r>
            <a:r>
              <a:rPr lang="en-US" altLang="ko-KR" sz="1000" dirty="0"/>
              <a:t>. </a:t>
            </a:r>
          </a:p>
          <a:p>
            <a:endParaRPr lang="en-US" altLang="ko-KR" sz="1000" dirty="0"/>
          </a:p>
          <a:p>
            <a:endParaRPr lang="en-US" altLang="ko-KR" sz="1000" dirty="0"/>
          </a:p>
          <a:p>
            <a:r>
              <a:rPr lang="en-US" altLang="ko-KR" sz="1000" dirty="0"/>
              <a:t>□ </a:t>
            </a:r>
            <a:r>
              <a:rPr lang="ko-KR" altLang="en-US" sz="1000" dirty="0"/>
              <a:t>개인정보 수집 및 이용 동의</a:t>
            </a:r>
          </a:p>
          <a:p>
            <a:endParaRPr lang="ko-KR" altLang="en-US" sz="1000" dirty="0"/>
          </a:p>
          <a:p>
            <a:r>
              <a:rPr lang="en-US" altLang="ko-KR" sz="1000" dirty="0"/>
              <a:t>1. </a:t>
            </a:r>
            <a:r>
              <a:rPr lang="ko-KR" altLang="en-US" sz="1000" dirty="0"/>
              <a:t>개인정보 수집 목적 </a:t>
            </a:r>
            <a:r>
              <a:rPr lang="en-US" altLang="ko-KR" sz="1000" dirty="0"/>
              <a:t>: </a:t>
            </a:r>
            <a:r>
              <a:rPr lang="ko-KR" altLang="en-US" sz="1000" dirty="0" err="1"/>
              <a:t>화성시</a:t>
            </a:r>
            <a:r>
              <a:rPr lang="ko-KR" altLang="en-US" sz="1000" dirty="0"/>
              <a:t> 내의 예술인</a:t>
            </a:r>
            <a:r>
              <a:rPr lang="en-US" altLang="ko-KR" sz="1000" dirty="0"/>
              <a:t>(</a:t>
            </a:r>
            <a:r>
              <a:rPr lang="ko-KR" altLang="en-US" sz="1000" dirty="0"/>
              <a:t>단체</a:t>
            </a:r>
            <a:r>
              <a:rPr lang="en-US" altLang="ko-KR" sz="1000" dirty="0"/>
              <a:t>) </a:t>
            </a:r>
            <a:r>
              <a:rPr lang="ko-KR" altLang="en-US" sz="1000" dirty="0"/>
              <a:t>정보를 수집하여 재단 홈페이지 내에 등록하고</a:t>
            </a:r>
            <a:r>
              <a:rPr lang="en-US" altLang="ko-KR" sz="1000" dirty="0"/>
              <a:t>, </a:t>
            </a:r>
            <a:r>
              <a:rPr lang="ko-KR" altLang="en-US" sz="1000" dirty="0"/>
              <a:t>이용자가 예술인 정보를 검색할 수 있도록 제공하고자 하는 목적임</a:t>
            </a:r>
          </a:p>
          <a:p>
            <a:r>
              <a:rPr lang="en-US" altLang="ko-KR" sz="1000" dirty="0"/>
              <a:t>2. </a:t>
            </a:r>
            <a:r>
              <a:rPr lang="ko-KR" altLang="en-US" sz="1000" dirty="0"/>
              <a:t>수집하는 개인정보의 항목 </a:t>
            </a:r>
            <a:r>
              <a:rPr lang="en-US" altLang="ko-KR" sz="1000" dirty="0"/>
              <a:t>: </a:t>
            </a:r>
            <a:r>
              <a:rPr lang="ko-KR" altLang="en-US" sz="1000" dirty="0" smtClean="0"/>
              <a:t>예술인 </a:t>
            </a:r>
            <a:r>
              <a:rPr lang="en-US" altLang="ko-KR" sz="1000" dirty="0" smtClean="0"/>
              <a:t>DB </a:t>
            </a:r>
            <a:r>
              <a:rPr lang="ko-KR" altLang="en-US" sz="1000" dirty="0" smtClean="0"/>
              <a:t>등록을 위한 포트폴리오 작성 서식에 기재하는 내용 일체</a:t>
            </a:r>
            <a:endParaRPr lang="en-US" altLang="ko-KR" sz="1000" dirty="0" smtClean="0"/>
          </a:p>
          <a:p>
            <a:r>
              <a:rPr lang="en-US" altLang="ko-KR" sz="1000" dirty="0" smtClean="0"/>
              <a:t>3</a:t>
            </a:r>
            <a:r>
              <a:rPr lang="en-US" altLang="ko-KR" sz="1000" dirty="0"/>
              <a:t>. </a:t>
            </a:r>
            <a:r>
              <a:rPr lang="ko-KR" altLang="en-US" sz="1000" dirty="0"/>
              <a:t>개인정보 보유 및 이용기간 </a:t>
            </a:r>
            <a:r>
              <a:rPr lang="en-US" altLang="ko-KR" sz="1000" dirty="0"/>
              <a:t>: </a:t>
            </a:r>
            <a:r>
              <a:rPr lang="ko-KR" altLang="en-US" sz="1000" dirty="0"/>
              <a:t>보유목적 달성 시 또는 정보주체의 개인정보 삭제 요청 시 지체 없이 파기함</a:t>
            </a:r>
          </a:p>
          <a:p>
            <a:endParaRPr lang="ko-KR" altLang="en-US" sz="1000" dirty="0"/>
          </a:p>
          <a:p>
            <a:endParaRPr lang="ko-KR" altLang="en-US" sz="1000" dirty="0"/>
          </a:p>
          <a:p>
            <a:r>
              <a:rPr lang="ko-KR" altLang="en-US" sz="1000" dirty="0"/>
              <a:t>□ 개인정보 제</a:t>
            </a:r>
            <a:r>
              <a:rPr lang="en-US" altLang="ko-KR" sz="1000" dirty="0"/>
              <a:t>3</a:t>
            </a:r>
            <a:r>
              <a:rPr lang="ko-KR" altLang="en-US" sz="1000" dirty="0"/>
              <a:t>자 제공 동의</a:t>
            </a:r>
          </a:p>
          <a:p>
            <a:endParaRPr lang="ko-KR" altLang="en-US" sz="1000" dirty="0"/>
          </a:p>
          <a:p>
            <a:r>
              <a:rPr lang="en-US" altLang="ko-KR" sz="1000" dirty="0"/>
              <a:t>1. </a:t>
            </a:r>
            <a:r>
              <a:rPr lang="ko-KR" altLang="en-US" sz="1000" dirty="0"/>
              <a:t>제공 받은 자 </a:t>
            </a:r>
            <a:r>
              <a:rPr lang="en-US" altLang="ko-KR" sz="1000" dirty="0"/>
              <a:t>: </a:t>
            </a:r>
            <a:r>
              <a:rPr lang="ko-KR" altLang="en-US" sz="1000" dirty="0"/>
              <a:t>재단 홈페이지 이용자</a:t>
            </a:r>
          </a:p>
          <a:p>
            <a:r>
              <a:rPr lang="en-US" altLang="ko-KR" sz="1000" dirty="0"/>
              <a:t>2. </a:t>
            </a:r>
            <a:r>
              <a:rPr lang="ko-KR" altLang="en-US" sz="1000" dirty="0"/>
              <a:t>제공 받은 자의 목적 </a:t>
            </a:r>
            <a:r>
              <a:rPr lang="en-US" altLang="ko-KR" sz="1000" dirty="0"/>
              <a:t>: </a:t>
            </a:r>
            <a:r>
              <a:rPr lang="ko-KR" altLang="en-US" sz="1000" dirty="0" err="1"/>
              <a:t>화성시</a:t>
            </a:r>
            <a:r>
              <a:rPr lang="ko-KR" altLang="en-US" sz="1000" dirty="0"/>
              <a:t> 내 활동 예술인</a:t>
            </a:r>
            <a:r>
              <a:rPr lang="en-US" altLang="ko-KR" sz="1000" dirty="0"/>
              <a:t>(</a:t>
            </a:r>
            <a:r>
              <a:rPr lang="ko-KR" altLang="en-US" sz="1000" dirty="0"/>
              <a:t>단체</a:t>
            </a:r>
            <a:r>
              <a:rPr lang="en-US" altLang="ko-KR" sz="1000" dirty="0"/>
              <a:t>)</a:t>
            </a:r>
            <a:r>
              <a:rPr lang="ko-KR" altLang="en-US" sz="1000" dirty="0"/>
              <a:t>에 대한 정보 습득</a:t>
            </a:r>
          </a:p>
          <a:p>
            <a:r>
              <a:rPr lang="en-US" altLang="ko-KR" sz="1000" dirty="0"/>
              <a:t>3. </a:t>
            </a:r>
            <a:r>
              <a:rPr lang="ko-KR" altLang="en-US" sz="1000" dirty="0"/>
              <a:t>제공 항목 </a:t>
            </a:r>
            <a:r>
              <a:rPr lang="en-US" altLang="ko-KR" sz="1000" dirty="0"/>
              <a:t>: : </a:t>
            </a:r>
            <a:r>
              <a:rPr lang="ko-KR" altLang="en-US" sz="1000" dirty="0"/>
              <a:t>예술인 </a:t>
            </a:r>
            <a:r>
              <a:rPr lang="en-US" altLang="ko-KR" sz="1000" dirty="0"/>
              <a:t>DB </a:t>
            </a:r>
            <a:r>
              <a:rPr lang="ko-KR" altLang="en-US" sz="1000" dirty="0"/>
              <a:t>등록을 위한 포트폴리오 작성 서식에 기재하는 내용 일체</a:t>
            </a:r>
            <a:endParaRPr lang="en-US" altLang="ko-KR" sz="1000" dirty="0"/>
          </a:p>
          <a:p>
            <a:r>
              <a:rPr lang="en-US" altLang="ko-KR" sz="1000" dirty="0" smtClean="0"/>
              <a:t>4</a:t>
            </a:r>
            <a:r>
              <a:rPr lang="en-US" altLang="ko-KR" sz="1000" dirty="0"/>
              <a:t>. </a:t>
            </a:r>
            <a:r>
              <a:rPr lang="ko-KR" altLang="en-US" sz="1000" dirty="0"/>
              <a:t>개인정보 보유 및 이용기간 </a:t>
            </a:r>
            <a:r>
              <a:rPr lang="en-US" altLang="ko-KR" sz="1000" dirty="0"/>
              <a:t>: </a:t>
            </a:r>
            <a:r>
              <a:rPr lang="ko-KR" altLang="en-US" sz="1000" dirty="0"/>
              <a:t>보유목적 달성 시 또는 정보주체의 개인정보 삭제 요청 시 지체 없이 파기함</a:t>
            </a:r>
          </a:p>
          <a:p>
            <a:endParaRPr lang="ko-KR" altLang="en-US" sz="1000" dirty="0"/>
          </a:p>
          <a:p>
            <a:endParaRPr lang="ko-KR" altLang="en-US" sz="1000" dirty="0"/>
          </a:p>
          <a:p>
            <a:r>
              <a:rPr lang="ko-KR" altLang="en-US" sz="1000" dirty="0"/>
              <a:t>위 개인정보의 제공을 거부할 권리가 있으며</a:t>
            </a:r>
            <a:r>
              <a:rPr lang="en-US" altLang="ko-KR" sz="1000" dirty="0"/>
              <a:t>, </a:t>
            </a:r>
            <a:r>
              <a:rPr lang="ko-KR" altLang="en-US" sz="1000" dirty="0"/>
              <a:t>동의 거부 시 예술인 </a:t>
            </a:r>
            <a:r>
              <a:rPr lang="en-US" altLang="ko-KR" sz="1000" dirty="0"/>
              <a:t>DB </a:t>
            </a:r>
            <a:r>
              <a:rPr lang="ko-KR" altLang="en-US" sz="1000" dirty="0"/>
              <a:t>등록 참여는 불가합니다</a:t>
            </a:r>
            <a:r>
              <a:rPr lang="en-US" altLang="ko-KR" sz="1000" dirty="0"/>
              <a:t>. 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399132" y="4977467"/>
            <a:ext cx="81333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200" dirty="0"/>
              <a:t>위의 개인정보 수집 및 이용</a:t>
            </a:r>
            <a:r>
              <a:rPr lang="en-US" altLang="ko-KR" sz="1200" dirty="0"/>
              <a:t>, </a:t>
            </a:r>
            <a:r>
              <a:rPr lang="ko-KR" altLang="en-US" sz="1200" dirty="0"/>
              <a:t>제</a:t>
            </a:r>
            <a:r>
              <a:rPr lang="en-US" altLang="ko-KR" sz="1200" dirty="0"/>
              <a:t>3</a:t>
            </a:r>
            <a:r>
              <a:rPr lang="ko-KR" altLang="en-US" sz="1200" dirty="0"/>
              <a:t>자 제공 사항에 동의하십니까</a:t>
            </a:r>
            <a:r>
              <a:rPr lang="en-US" altLang="ko-KR" sz="1200" dirty="0"/>
              <a:t>?</a:t>
            </a:r>
          </a:p>
          <a:p>
            <a:pPr algn="ctr">
              <a:lnSpc>
                <a:spcPct val="150000"/>
              </a:lnSpc>
            </a:pPr>
            <a:r>
              <a:rPr lang="en-US" altLang="ko-KR" sz="1200" dirty="0"/>
              <a:t>□ </a:t>
            </a:r>
            <a:r>
              <a:rPr lang="ko-KR" altLang="en-US" sz="1200" dirty="0"/>
              <a:t>동의 함 </a:t>
            </a:r>
            <a:r>
              <a:rPr lang="ko-KR" altLang="en-US" sz="1200" dirty="0" smtClean="0"/>
              <a:t>         □ </a:t>
            </a:r>
            <a:r>
              <a:rPr lang="ko-KR" altLang="en-US" sz="1200" dirty="0"/>
              <a:t>동의하지 </a:t>
            </a:r>
            <a:r>
              <a:rPr lang="ko-KR" altLang="en-US" sz="1200" dirty="0" smtClean="0"/>
              <a:t>않음</a:t>
            </a:r>
            <a:endParaRPr lang="en-US" altLang="ko-KR" sz="1200" dirty="0" smtClean="0"/>
          </a:p>
        </p:txBody>
      </p:sp>
      <p:sp>
        <p:nvSpPr>
          <p:cNvPr id="13" name="직사각형 12"/>
          <p:cNvSpPr/>
          <p:nvPr/>
        </p:nvSpPr>
        <p:spPr>
          <a:xfrm>
            <a:off x="399132" y="5733256"/>
            <a:ext cx="8133308" cy="887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ctr">
              <a:lnSpc>
                <a:spcPct val="150000"/>
              </a:lnSpc>
              <a:buAutoNum type="arabicPeriod" startAt="2021"/>
            </a:pPr>
            <a:r>
              <a:rPr lang="en-US" altLang="ko-KR" sz="1200" dirty="0" smtClean="0"/>
              <a:t>        .         .</a:t>
            </a:r>
          </a:p>
          <a:p>
            <a:pPr marL="228600" indent="-228600" algn="ctr">
              <a:lnSpc>
                <a:spcPct val="150000"/>
              </a:lnSpc>
              <a:buAutoNum type="arabicPeriod" startAt="2021"/>
            </a:pPr>
            <a:endParaRPr lang="en-US" altLang="ko-KR" sz="1200" dirty="0"/>
          </a:p>
          <a:p>
            <a:pPr algn="r">
              <a:lnSpc>
                <a:spcPct val="150000"/>
              </a:lnSpc>
            </a:pPr>
            <a:r>
              <a:rPr lang="ko-KR" altLang="en-US" sz="1200" dirty="0" smtClean="0"/>
              <a:t>작 성 자 </a:t>
            </a:r>
            <a:r>
              <a:rPr lang="en-US" altLang="ko-KR" sz="1200" dirty="0" smtClean="0"/>
              <a:t>_____________________ (</a:t>
            </a:r>
            <a:r>
              <a:rPr lang="ko-KR" altLang="en-US" sz="1200" dirty="0" smtClean="0"/>
              <a:t>인</a:t>
            </a:r>
            <a:r>
              <a:rPr lang="en-US" altLang="ko-KR" sz="1200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831992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</TotalTime>
  <Words>533</Words>
  <Application>Microsoft Office PowerPoint</Application>
  <PresentationFormat>화면 슬라이드 쇼(4:3)</PresentationFormat>
  <Paragraphs>99</Paragraphs>
  <Slides>8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9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2015 예술창작지원-시각예술 세부사업계획서</dc:title>
  <dc:creator>user</dc:creator>
  <cp:lastModifiedBy>USER</cp:lastModifiedBy>
  <cp:revision>152</cp:revision>
  <cp:lastPrinted>2017-01-12T05:42:51Z</cp:lastPrinted>
  <dcterms:created xsi:type="dcterms:W3CDTF">2014-12-08T04:12:53Z</dcterms:created>
  <dcterms:modified xsi:type="dcterms:W3CDTF">2021-07-14T06:08:27Z</dcterms:modified>
</cp:coreProperties>
</file>