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257" r:id="rId2"/>
    <p:sldId id="285" r:id="rId3"/>
    <p:sldId id="286" r:id="rId4"/>
    <p:sldId id="278" r:id="rId5"/>
    <p:sldId id="279" r:id="rId6"/>
    <p:sldId id="280" r:id="rId7"/>
    <p:sldId id="281" r:id="rId8"/>
    <p:sldId id="282" r:id="rId9"/>
    <p:sldId id="283" r:id="rId10"/>
    <p:sldId id="284" r:id="rId11"/>
    <p:sldId id="287" r:id="rId12"/>
  </p:sldIdLst>
  <p:sldSz cx="9144000" cy="6858000" type="screen4x3"/>
  <p:notesSz cx="6735763" cy="9866313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CA"/>
    <a:srgbClr val="E33093"/>
    <a:srgbClr val="442AD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876" y="-19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9" d="100"/>
          <a:sy n="69" d="100"/>
        </p:scale>
        <p:origin x="-3066" y="-102"/>
      </p:cViewPr>
      <p:guideLst>
        <p:guide orient="horz" pos="3107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1855713" y="9372601"/>
            <a:ext cx="2919412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ACA93C-E5CD-4EE4-B19A-4B568F2C515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9322350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9413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14763" y="0"/>
            <a:ext cx="2919412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3D427CE-3D8A-42A2-9EEF-2AF396ECB1BE}" type="datetime1">
              <a:rPr lang="ko-KR" altLang="en-US" smtClean="0"/>
              <a:t>2021-07-14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901700" y="739775"/>
            <a:ext cx="4932363" cy="37004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73100" y="4686300"/>
            <a:ext cx="5389563" cy="44402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371013"/>
            <a:ext cx="2919413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14763" y="9371013"/>
            <a:ext cx="2919412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53F1BBC-ED50-4128-A7AD-FFD5FD21EE3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3412694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37EBE4C-C81E-4D66-AA03-0F134AD60BD6}" type="datetime1">
              <a:rPr lang="ko-KR" altLang="en-US" smtClean="0"/>
              <a:t>2021-07-14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E9C9474-9A2C-4206-ADC2-7130DA164DA8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6420765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2F0E151B-8167-4E6A-BC36-2C232E6A9727}" type="datetime1">
              <a:rPr lang="ko-KR" altLang="en-US" smtClean="0"/>
              <a:t>2021-07-14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E9C9474-9A2C-4206-ADC2-7130DA164DA8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1445333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제목 1"/>
          <p:cNvSpPr txBox="1">
            <a:spLocks/>
          </p:cNvSpPr>
          <p:nvPr userDrawn="1"/>
        </p:nvSpPr>
        <p:spPr>
          <a:xfrm>
            <a:off x="971600" y="0"/>
            <a:ext cx="8172400" cy="548680"/>
          </a:xfrm>
          <a:prstGeom prst="rect">
            <a:avLst/>
          </a:prstGeom>
          <a:solidFill>
            <a:srgbClr val="606060"/>
          </a:solidFill>
        </p:spPr>
        <p:txBody>
          <a:bodyPr anchor="ctr">
            <a:no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sz="2800" b="1" dirty="0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2015 </a:t>
            </a:r>
            <a:r>
              <a:rPr lang="ko-KR" altLang="en-US" sz="2800" b="1" dirty="0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예술작품지원</a:t>
            </a:r>
            <a:r>
              <a:rPr lang="en-US" altLang="ko-KR" sz="2800" b="1" dirty="0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-</a:t>
            </a:r>
            <a:r>
              <a:rPr lang="ko-KR" altLang="en-US" sz="2800" b="1" dirty="0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시각예술 </a:t>
            </a:r>
            <a:r>
              <a:rPr lang="en-US" altLang="ko-KR" sz="2800" b="1" dirty="0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[</a:t>
            </a:r>
            <a:r>
              <a:rPr lang="ko-KR" altLang="en-US" sz="2800" b="1" dirty="0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포트폴리오</a:t>
            </a:r>
            <a:r>
              <a:rPr lang="en-US" altLang="ko-KR" sz="2800" b="1" dirty="0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]</a:t>
            </a:r>
            <a:endParaRPr lang="ko-KR" altLang="en-US" sz="2800" b="1" spc="-150" dirty="0">
              <a:solidFill>
                <a:schemeClr val="bg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4" name="Picture 2" descr="C:\Users\user\Documents\네이트온 받은 파일\서울문화재단 심볼(그래픽칼라)_축소.jpg"/>
          <p:cNvPicPr>
            <a:picLocks noChangeAspect="1" noChangeArrowheads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21"/>
          <a:stretch/>
        </p:blipFill>
        <p:spPr bwMode="auto">
          <a:xfrm>
            <a:off x="32519" y="1"/>
            <a:ext cx="939081" cy="548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884411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https://youtu.be/GsKE6C1OAHE" TargetMode="Externa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사각형 설명선 19"/>
          <p:cNvSpPr/>
          <p:nvPr/>
        </p:nvSpPr>
        <p:spPr>
          <a:xfrm>
            <a:off x="539552" y="1484783"/>
            <a:ext cx="8064896" cy="4680521"/>
          </a:xfrm>
          <a:custGeom>
            <a:avLst/>
            <a:gdLst>
              <a:gd name="connsiteX0" fmla="*/ 0 w 5616624"/>
              <a:gd name="connsiteY0" fmla="*/ 0 h 4752528"/>
              <a:gd name="connsiteX1" fmla="*/ 936104 w 5616624"/>
              <a:gd name="connsiteY1" fmla="*/ 0 h 4752528"/>
              <a:gd name="connsiteX2" fmla="*/ 936104 w 5616624"/>
              <a:gd name="connsiteY2" fmla="*/ 0 h 4752528"/>
              <a:gd name="connsiteX3" fmla="*/ 2340260 w 5616624"/>
              <a:gd name="connsiteY3" fmla="*/ 0 h 4752528"/>
              <a:gd name="connsiteX4" fmla="*/ 5616624 w 5616624"/>
              <a:gd name="connsiteY4" fmla="*/ 0 h 4752528"/>
              <a:gd name="connsiteX5" fmla="*/ 5616624 w 5616624"/>
              <a:gd name="connsiteY5" fmla="*/ 2772308 h 4752528"/>
              <a:gd name="connsiteX6" fmla="*/ 5616624 w 5616624"/>
              <a:gd name="connsiteY6" fmla="*/ 2772308 h 4752528"/>
              <a:gd name="connsiteX7" fmla="*/ 5616624 w 5616624"/>
              <a:gd name="connsiteY7" fmla="*/ 3960440 h 4752528"/>
              <a:gd name="connsiteX8" fmla="*/ 5616624 w 5616624"/>
              <a:gd name="connsiteY8" fmla="*/ 4752528 h 4752528"/>
              <a:gd name="connsiteX9" fmla="*/ 2340260 w 5616624"/>
              <a:gd name="connsiteY9" fmla="*/ 4752528 h 4752528"/>
              <a:gd name="connsiteX10" fmla="*/ 1638201 w 5616624"/>
              <a:gd name="connsiteY10" fmla="*/ 5346594 h 4752528"/>
              <a:gd name="connsiteX11" fmla="*/ 936104 w 5616624"/>
              <a:gd name="connsiteY11" fmla="*/ 4752528 h 4752528"/>
              <a:gd name="connsiteX12" fmla="*/ 0 w 5616624"/>
              <a:gd name="connsiteY12" fmla="*/ 4752528 h 4752528"/>
              <a:gd name="connsiteX13" fmla="*/ 0 w 5616624"/>
              <a:gd name="connsiteY13" fmla="*/ 3960440 h 4752528"/>
              <a:gd name="connsiteX14" fmla="*/ 0 w 5616624"/>
              <a:gd name="connsiteY14" fmla="*/ 2772308 h 4752528"/>
              <a:gd name="connsiteX15" fmla="*/ 0 w 5616624"/>
              <a:gd name="connsiteY15" fmla="*/ 2772308 h 4752528"/>
              <a:gd name="connsiteX16" fmla="*/ 0 w 5616624"/>
              <a:gd name="connsiteY16" fmla="*/ 0 h 4752528"/>
              <a:gd name="connsiteX0" fmla="*/ 0 w 5616624"/>
              <a:gd name="connsiteY0" fmla="*/ 0 h 5346594"/>
              <a:gd name="connsiteX1" fmla="*/ 936104 w 5616624"/>
              <a:gd name="connsiteY1" fmla="*/ 0 h 5346594"/>
              <a:gd name="connsiteX2" fmla="*/ 936104 w 5616624"/>
              <a:gd name="connsiteY2" fmla="*/ 0 h 5346594"/>
              <a:gd name="connsiteX3" fmla="*/ 2340260 w 5616624"/>
              <a:gd name="connsiteY3" fmla="*/ 0 h 5346594"/>
              <a:gd name="connsiteX4" fmla="*/ 5616624 w 5616624"/>
              <a:gd name="connsiteY4" fmla="*/ 0 h 5346594"/>
              <a:gd name="connsiteX5" fmla="*/ 5616624 w 5616624"/>
              <a:gd name="connsiteY5" fmla="*/ 2772308 h 5346594"/>
              <a:gd name="connsiteX6" fmla="*/ 5616624 w 5616624"/>
              <a:gd name="connsiteY6" fmla="*/ 2772308 h 5346594"/>
              <a:gd name="connsiteX7" fmla="*/ 5616624 w 5616624"/>
              <a:gd name="connsiteY7" fmla="*/ 3960440 h 5346594"/>
              <a:gd name="connsiteX8" fmla="*/ 5616624 w 5616624"/>
              <a:gd name="connsiteY8" fmla="*/ 4752528 h 5346594"/>
              <a:gd name="connsiteX9" fmla="*/ 1861794 w 5616624"/>
              <a:gd name="connsiteY9" fmla="*/ 4752528 h 5346594"/>
              <a:gd name="connsiteX10" fmla="*/ 1638201 w 5616624"/>
              <a:gd name="connsiteY10" fmla="*/ 5346594 h 5346594"/>
              <a:gd name="connsiteX11" fmla="*/ 936104 w 5616624"/>
              <a:gd name="connsiteY11" fmla="*/ 4752528 h 5346594"/>
              <a:gd name="connsiteX12" fmla="*/ 0 w 5616624"/>
              <a:gd name="connsiteY12" fmla="*/ 4752528 h 5346594"/>
              <a:gd name="connsiteX13" fmla="*/ 0 w 5616624"/>
              <a:gd name="connsiteY13" fmla="*/ 3960440 h 5346594"/>
              <a:gd name="connsiteX14" fmla="*/ 0 w 5616624"/>
              <a:gd name="connsiteY14" fmla="*/ 2772308 h 5346594"/>
              <a:gd name="connsiteX15" fmla="*/ 0 w 5616624"/>
              <a:gd name="connsiteY15" fmla="*/ 2772308 h 5346594"/>
              <a:gd name="connsiteX16" fmla="*/ 0 w 5616624"/>
              <a:gd name="connsiteY16" fmla="*/ 0 h 5346594"/>
              <a:gd name="connsiteX0" fmla="*/ 0 w 5616624"/>
              <a:gd name="connsiteY0" fmla="*/ 0 h 5346594"/>
              <a:gd name="connsiteX1" fmla="*/ 936104 w 5616624"/>
              <a:gd name="connsiteY1" fmla="*/ 0 h 5346594"/>
              <a:gd name="connsiteX2" fmla="*/ 936104 w 5616624"/>
              <a:gd name="connsiteY2" fmla="*/ 0 h 5346594"/>
              <a:gd name="connsiteX3" fmla="*/ 2340260 w 5616624"/>
              <a:gd name="connsiteY3" fmla="*/ 0 h 5346594"/>
              <a:gd name="connsiteX4" fmla="*/ 5616624 w 5616624"/>
              <a:gd name="connsiteY4" fmla="*/ 0 h 5346594"/>
              <a:gd name="connsiteX5" fmla="*/ 5616624 w 5616624"/>
              <a:gd name="connsiteY5" fmla="*/ 2772308 h 5346594"/>
              <a:gd name="connsiteX6" fmla="*/ 5616624 w 5616624"/>
              <a:gd name="connsiteY6" fmla="*/ 2772308 h 5346594"/>
              <a:gd name="connsiteX7" fmla="*/ 5616624 w 5616624"/>
              <a:gd name="connsiteY7" fmla="*/ 3960440 h 5346594"/>
              <a:gd name="connsiteX8" fmla="*/ 5616624 w 5616624"/>
              <a:gd name="connsiteY8" fmla="*/ 4752528 h 5346594"/>
              <a:gd name="connsiteX9" fmla="*/ 1861794 w 5616624"/>
              <a:gd name="connsiteY9" fmla="*/ 4752528 h 5346594"/>
              <a:gd name="connsiteX10" fmla="*/ 1638201 w 5616624"/>
              <a:gd name="connsiteY10" fmla="*/ 5346594 h 5346594"/>
              <a:gd name="connsiteX11" fmla="*/ 1446467 w 5616624"/>
              <a:gd name="connsiteY11" fmla="*/ 4752528 h 5346594"/>
              <a:gd name="connsiteX12" fmla="*/ 0 w 5616624"/>
              <a:gd name="connsiteY12" fmla="*/ 4752528 h 5346594"/>
              <a:gd name="connsiteX13" fmla="*/ 0 w 5616624"/>
              <a:gd name="connsiteY13" fmla="*/ 3960440 h 5346594"/>
              <a:gd name="connsiteX14" fmla="*/ 0 w 5616624"/>
              <a:gd name="connsiteY14" fmla="*/ 2772308 h 5346594"/>
              <a:gd name="connsiteX15" fmla="*/ 0 w 5616624"/>
              <a:gd name="connsiteY15" fmla="*/ 2772308 h 5346594"/>
              <a:gd name="connsiteX16" fmla="*/ 0 w 5616624"/>
              <a:gd name="connsiteY16" fmla="*/ 0 h 5346594"/>
              <a:gd name="connsiteX0" fmla="*/ 0 w 5616624"/>
              <a:gd name="connsiteY0" fmla="*/ 0 h 5568199"/>
              <a:gd name="connsiteX1" fmla="*/ 936104 w 5616624"/>
              <a:gd name="connsiteY1" fmla="*/ 0 h 5568199"/>
              <a:gd name="connsiteX2" fmla="*/ 936104 w 5616624"/>
              <a:gd name="connsiteY2" fmla="*/ 0 h 5568199"/>
              <a:gd name="connsiteX3" fmla="*/ 2340260 w 5616624"/>
              <a:gd name="connsiteY3" fmla="*/ 0 h 5568199"/>
              <a:gd name="connsiteX4" fmla="*/ 5616624 w 5616624"/>
              <a:gd name="connsiteY4" fmla="*/ 0 h 5568199"/>
              <a:gd name="connsiteX5" fmla="*/ 5616624 w 5616624"/>
              <a:gd name="connsiteY5" fmla="*/ 2772308 h 5568199"/>
              <a:gd name="connsiteX6" fmla="*/ 5616624 w 5616624"/>
              <a:gd name="connsiteY6" fmla="*/ 2772308 h 5568199"/>
              <a:gd name="connsiteX7" fmla="*/ 5616624 w 5616624"/>
              <a:gd name="connsiteY7" fmla="*/ 3960440 h 5568199"/>
              <a:gd name="connsiteX8" fmla="*/ 5616624 w 5616624"/>
              <a:gd name="connsiteY8" fmla="*/ 4752528 h 5568199"/>
              <a:gd name="connsiteX9" fmla="*/ 1861794 w 5616624"/>
              <a:gd name="connsiteY9" fmla="*/ 4752528 h 5568199"/>
              <a:gd name="connsiteX10" fmla="*/ 2020973 w 5616624"/>
              <a:gd name="connsiteY10" fmla="*/ 5568199 h 5568199"/>
              <a:gd name="connsiteX11" fmla="*/ 1446467 w 5616624"/>
              <a:gd name="connsiteY11" fmla="*/ 4752528 h 5568199"/>
              <a:gd name="connsiteX12" fmla="*/ 0 w 5616624"/>
              <a:gd name="connsiteY12" fmla="*/ 4752528 h 5568199"/>
              <a:gd name="connsiteX13" fmla="*/ 0 w 5616624"/>
              <a:gd name="connsiteY13" fmla="*/ 3960440 h 5568199"/>
              <a:gd name="connsiteX14" fmla="*/ 0 w 5616624"/>
              <a:gd name="connsiteY14" fmla="*/ 2772308 h 5568199"/>
              <a:gd name="connsiteX15" fmla="*/ 0 w 5616624"/>
              <a:gd name="connsiteY15" fmla="*/ 2772308 h 5568199"/>
              <a:gd name="connsiteX16" fmla="*/ 0 w 5616624"/>
              <a:gd name="connsiteY16" fmla="*/ 0 h 5568199"/>
              <a:gd name="connsiteX0" fmla="*/ 0 w 5616624"/>
              <a:gd name="connsiteY0" fmla="*/ 0 h 5568199"/>
              <a:gd name="connsiteX1" fmla="*/ 936104 w 5616624"/>
              <a:gd name="connsiteY1" fmla="*/ 0 h 5568199"/>
              <a:gd name="connsiteX2" fmla="*/ 936104 w 5616624"/>
              <a:gd name="connsiteY2" fmla="*/ 0 h 5568199"/>
              <a:gd name="connsiteX3" fmla="*/ 2340260 w 5616624"/>
              <a:gd name="connsiteY3" fmla="*/ 0 h 5568199"/>
              <a:gd name="connsiteX4" fmla="*/ 5616624 w 5616624"/>
              <a:gd name="connsiteY4" fmla="*/ 0 h 5568199"/>
              <a:gd name="connsiteX5" fmla="*/ 5616624 w 5616624"/>
              <a:gd name="connsiteY5" fmla="*/ 2772308 h 5568199"/>
              <a:gd name="connsiteX6" fmla="*/ 5616624 w 5616624"/>
              <a:gd name="connsiteY6" fmla="*/ 2772308 h 5568199"/>
              <a:gd name="connsiteX7" fmla="*/ 5616624 w 5616624"/>
              <a:gd name="connsiteY7" fmla="*/ 3960440 h 5568199"/>
              <a:gd name="connsiteX8" fmla="*/ 5616624 w 5616624"/>
              <a:gd name="connsiteY8" fmla="*/ 4752528 h 5568199"/>
              <a:gd name="connsiteX9" fmla="*/ 2010650 w 5616624"/>
              <a:gd name="connsiteY9" fmla="*/ 4752529 h 5568199"/>
              <a:gd name="connsiteX10" fmla="*/ 2020973 w 5616624"/>
              <a:gd name="connsiteY10" fmla="*/ 5568199 h 5568199"/>
              <a:gd name="connsiteX11" fmla="*/ 1446467 w 5616624"/>
              <a:gd name="connsiteY11" fmla="*/ 4752528 h 5568199"/>
              <a:gd name="connsiteX12" fmla="*/ 0 w 5616624"/>
              <a:gd name="connsiteY12" fmla="*/ 4752528 h 5568199"/>
              <a:gd name="connsiteX13" fmla="*/ 0 w 5616624"/>
              <a:gd name="connsiteY13" fmla="*/ 3960440 h 5568199"/>
              <a:gd name="connsiteX14" fmla="*/ 0 w 5616624"/>
              <a:gd name="connsiteY14" fmla="*/ 2772308 h 5568199"/>
              <a:gd name="connsiteX15" fmla="*/ 0 w 5616624"/>
              <a:gd name="connsiteY15" fmla="*/ 2772308 h 5568199"/>
              <a:gd name="connsiteX16" fmla="*/ 0 w 5616624"/>
              <a:gd name="connsiteY16" fmla="*/ 0 h 5568199"/>
              <a:gd name="connsiteX0" fmla="*/ 0 w 5616624"/>
              <a:gd name="connsiteY0" fmla="*/ 0 h 5568199"/>
              <a:gd name="connsiteX1" fmla="*/ 936104 w 5616624"/>
              <a:gd name="connsiteY1" fmla="*/ 0 h 5568199"/>
              <a:gd name="connsiteX2" fmla="*/ 936104 w 5616624"/>
              <a:gd name="connsiteY2" fmla="*/ 0 h 5568199"/>
              <a:gd name="connsiteX3" fmla="*/ 2340260 w 5616624"/>
              <a:gd name="connsiteY3" fmla="*/ 0 h 5568199"/>
              <a:gd name="connsiteX4" fmla="*/ 5616624 w 5616624"/>
              <a:gd name="connsiteY4" fmla="*/ 0 h 5568199"/>
              <a:gd name="connsiteX5" fmla="*/ 5616624 w 5616624"/>
              <a:gd name="connsiteY5" fmla="*/ 2772308 h 5568199"/>
              <a:gd name="connsiteX6" fmla="*/ 5616624 w 5616624"/>
              <a:gd name="connsiteY6" fmla="*/ 2772308 h 5568199"/>
              <a:gd name="connsiteX7" fmla="*/ 5616624 w 5616624"/>
              <a:gd name="connsiteY7" fmla="*/ 3960440 h 5568199"/>
              <a:gd name="connsiteX8" fmla="*/ 5616624 w 5616624"/>
              <a:gd name="connsiteY8" fmla="*/ 4752528 h 5568199"/>
              <a:gd name="connsiteX9" fmla="*/ 5258316 w 5616624"/>
              <a:gd name="connsiteY9" fmla="*/ 4752530 h 5568199"/>
              <a:gd name="connsiteX10" fmla="*/ 2020973 w 5616624"/>
              <a:gd name="connsiteY10" fmla="*/ 5568199 h 5568199"/>
              <a:gd name="connsiteX11" fmla="*/ 1446467 w 5616624"/>
              <a:gd name="connsiteY11" fmla="*/ 4752528 h 5568199"/>
              <a:gd name="connsiteX12" fmla="*/ 0 w 5616624"/>
              <a:gd name="connsiteY12" fmla="*/ 4752528 h 5568199"/>
              <a:gd name="connsiteX13" fmla="*/ 0 w 5616624"/>
              <a:gd name="connsiteY13" fmla="*/ 3960440 h 5568199"/>
              <a:gd name="connsiteX14" fmla="*/ 0 w 5616624"/>
              <a:gd name="connsiteY14" fmla="*/ 2772308 h 5568199"/>
              <a:gd name="connsiteX15" fmla="*/ 0 w 5616624"/>
              <a:gd name="connsiteY15" fmla="*/ 2772308 h 5568199"/>
              <a:gd name="connsiteX16" fmla="*/ 0 w 5616624"/>
              <a:gd name="connsiteY16" fmla="*/ 0 h 5568199"/>
              <a:gd name="connsiteX0" fmla="*/ 0 w 5616624"/>
              <a:gd name="connsiteY0" fmla="*/ 0 h 5568199"/>
              <a:gd name="connsiteX1" fmla="*/ 936104 w 5616624"/>
              <a:gd name="connsiteY1" fmla="*/ 0 h 5568199"/>
              <a:gd name="connsiteX2" fmla="*/ 936104 w 5616624"/>
              <a:gd name="connsiteY2" fmla="*/ 0 h 5568199"/>
              <a:gd name="connsiteX3" fmla="*/ 2340260 w 5616624"/>
              <a:gd name="connsiteY3" fmla="*/ 0 h 5568199"/>
              <a:gd name="connsiteX4" fmla="*/ 5616624 w 5616624"/>
              <a:gd name="connsiteY4" fmla="*/ 0 h 5568199"/>
              <a:gd name="connsiteX5" fmla="*/ 5616624 w 5616624"/>
              <a:gd name="connsiteY5" fmla="*/ 2772308 h 5568199"/>
              <a:gd name="connsiteX6" fmla="*/ 5616624 w 5616624"/>
              <a:gd name="connsiteY6" fmla="*/ 2772308 h 5568199"/>
              <a:gd name="connsiteX7" fmla="*/ 5616624 w 5616624"/>
              <a:gd name="connsiteY7" fmla="*/ 3960440 h 5568199"/>
              <a:gd name="connsiteX8" fmla="*/ 5616624 w 5616624"/>
              <a:gd name="connsiteY8" fmla="*/ 4752528 h 5568199"/>
              <a:gd name="connsiteX9" fmla="*/ 5258316 w 5616624"/>
              <a:gd name="connsiteY9" fmla="*/ 4752530 h 5568199"/>
              <a:gd name="connsiteX10" fmla="*/ 2020973 w 5616624"/>
              <a:gd name="connsiteY10" fmla="*/ 5568199 h 5568199"/>
              <a:gd name="connsiteX11" fmla="*/ 4819580 w 5616624"/>
              <a:gd name="connsiteY11" fmla="*/ 4752529 h 5568199"/>
              <a:gd name="connsiteX12" fmla="*/ 0 w 5616624"/>
              <a:gd name="connsiteY12" fmla="*/ 4752528 h 5568199"/>
              <a:gd name="connsiteX13" fmla="*/ 0 w 5616624"/>
              <a:gd name="connsiteY13" fmla="*/ 3960440 h 5568199"/>
              <a:gd name="connsiteX14" fmla="*/ 0 w 5616624"/>
              <a:gd name="connsiteY14" fmla="*/ 2772308 h 5568199"/>
              <a:gd name="connsiteX15" fmla="*/ 0 w 5616624"/>
              <a:gd name="connsiteY15" fmla="*/ 2772308 h 5568199"/>
              <a:gd name="connsiteX16" fmla="*/ 0 w 5616624"/>
              <a:gd name="connsiteY16" fmla="*/ 0 h 5568199"/>
              <a:gd name="connsiteX0" fmla="*/ 0 w 5616624"/>
              <a:gd name="connsiteY0" fmla="*/ 0 h 5612520"/>
              <a:gd name="connsiteX1" fmla="*/ 936104 w 5616624"/>
              <a:gd name="connsiteY1" fmla="*/ 0 h 5612520"/>
              <a:gd name="connsiteX2" fmla="*/ 936104 w 5616624"/>
              <a:gd name="connsiteY2" fmla="*/ 0 h 5612520"/>
              <a:gd name="connsiteX3" fmla="*/ 2340260 w 5616624"/>
              <a:gd name="connsiteY3" fmla="*/ 0 h 5612520"/>
              <a:gd name="connsiteX4" fmla="*/ 5616624 w 5616624"/>
              <a:gd name="connsiteY4" fmla="*/ 0 h 5612520"/>
              <a:gd name="connsiteX5" fmla="*/ 5616624 w 5616624"/>
              <a:gd name="connsiteY5" fmla="*/ 2772308 h 5612520"/>
              <a:gd name="connsiteX6" fmla="*/ 5616624 w 5616624"/>
              <a:gd name="connsiteY6" fmla="*/ 2772308 h 5612520"/>
              <a:gd name="connsiteX7" fmla="*/ 5616624 w 5616624"/>
              <a:gd name="connsiteY7" fmla="*/ 3960440 h 5612520"/>
              <a:gd name="connsiteX8" fmla="*/ 5616624 w 5616624"/>
              <a:gd name="connsiteY8" fmla="*/ 4752528 h 5612520"/>
              <a:gd name="connsiteX9" fmla="*/ 5258316 w 5616624"/>
              <a:gd name="connsiteY9" fmla="*/ 4752530 h 5612520"/>
              <a:gd name="connsiteX10" fmla="*/ 5401054 w 5616624"/>
              <a:gd name="connsiteY10" fmla="*/ 5612520 h 5612520"/>
              <a:gd name="connsiteX11" fmla="*/ 4819580 w 5616624"/>
              <a:gd name="connsiteY11" fmla="*/ 4752529 h 5612520"/>
              <a:gd name="connsiteX12" fmla="*/ 0 w 5616624"/>
              <a:gd name="connsiteY12" fmla="*/ 4752528 h 5612520"/>
              <a:gd name="connsiteX13" fmla="*/ 0 w 5616624"/>
              <a:gd name="connsiteY13" fmla="*/ 3960440 h 5612520"/>
              <a:gd name="connsiteX14" fmla="*/ 0 w 5616624"/>
              <a:gd name="connsiteY14" fmla="*/ 2772308 h 5612520"/>
              <a:gd name="connsiteX15" fmla="*/ 0 w 5616624"/>
              <a:gd name="connsiteY15" fmla="*/ 2772308 h 5612520"/>
              <a:gd name="connsiteX16" fmla="*/ 0 w 5616624"/>
              <a:gd name="connsiteY16" fmla="*/ 0 h 5612520"/>
              <a:gd name="connsiteX0" fmla="*/ 0 w 5616624"/>
              <a:gd name="connsiteY0" fmla="*/ 0 h 5303206"/>
              <a:gd name="connsiteX1" fmla="*/ 936104 w 5616624"/>
              <a:gd name="connsiteY1" fmla="*/ 0 h 5303206"/>
              <a:gd name="connsiteX2" fmla="*/ 936104 w 5616624"/>
              <a:gd name="connsiteY2" fmla="*/ 0 h 5303206"/>
              <a:gd name="connsiteX3" fmla="*/ 2340260 w 5616624"/>
              <a:gd name="connsiteY3" fmla="*/ 0 h 5303206"/>
              <a:gd name="connsiteX4" fmla="*/ 5616624 w 5616624"/>
              <a:gd name="connsiteY4" fmla="*/ 0 h 5303206"/>
              <a:gd name="connsiteX5" fmla="*/ 5616624 w 5616624"/>
              <a:gd name="connsiteY5" fmla="*/ 2772308 h 5303206"/>
              <a:gd name="connsiteX6" fmla="*/ 5616624 w 5616624"/>
              <a:gd name="connsiteY6" fmla="*/ 2772308 h 5303206"/>
              <a:gd name="connsiteX7" fmla="*/ 5616624 w 5616624"/>
              <a:gd name="connsiteY7" fmla="*/ 3960440 h 5303206"/>
              <a:gd name="connsiteX8" fmla="*/ 5616624 w 5616624"/>
              <a:gd name="connsiteY8" fmla="*/ 4752528 h 5303206"/>
              <a:gd name="connsiteX9" fmla="*/ 5258316 w 5616624"/>
              <a:gd name="connsiteY9" fmla="*/ 4752530 h 5303206"/>
              <a:gd name="connsiteX10" fmla="*/ 5288980 w 5616624"/>
              <a:gd name="connsiteY10" fmla="*/ 5303206 h 5303206"/>
              <a:gd name="connsiteX11" fmla="*/ 4819580 w 5616624"/>
              <a:gd name="connsiteY11" fmla="*/ 4752529 h 5303206"/>
              <a:gd name="connsiteX12" fmla="*/ 0 w 5616624"/>
              <a:gd name="connsiteY12" fmla="*/ 4752528 h 5303206"/>
              <a:gd name="connsiteX13" fmla="*/ 0 w 5616624"/>
              <a:gd name="connsiteY13" fmla="*/ 3960440 h 5303206"/>
              <a:gd name="connsiteX14" fmla="*/ 0 w 5616624"/>
              <a:gd name="connsiteY14" fmla="*/ 2772308 h 5303206"/>
              <a:gd name="connsiteX15" fmla="*/ 0 w 5616624"/>
              <a:gd name="connsiteY15" fmla="*/ 2772308 h 5303206"/>
              <a:gd name="connsiteX16" fmla="*/ 0 w 5616624"/>
              <a:gd name="connsiteY16" fmla="*/ 0 h 5303206"/>
              <a:gd name="connsiteX0" fmla="*/ 0 w 5616624"/>
              <a:gd name="connsiteY0" fmla="*/ 0 h 5126455"/>
              <a:gd name="connsiteX1" fmla="*/ 936104 w 5616624"/>
              <a:gd name="connsiteY1" fmla="*/ 0 h 5126455"/>
              <a:gd name="connsiteX2" fmla="*/ 936104 w 5616624"/>
              <a:gd name="connsiteY2" fmla="*/ 0 h 5126455"/>
              <a:gd name="connsiteX3" fmla="*/ 2340260 w 5616624"/>
              <a:gd name="connsiteY3" fmla="*/ 0 h 5126455"/>
              <a:gd name="connsiteX4" fmla="*/ 5616624 w 5616624"/>
              <a:gd name="connsiteY4" fmla="*/ 0 h 5126455"/>
              <a:gd name="connsiteX5" fmla="*/ 5616624 w 5616624"/>
              <a:gd name="connsiteY5" fmla="*/ 2772308 h 5126455"/>
              <a:gd name="connsiteX6" fmla="*/ 5616624 w 5616624"/>
              <a:gd name="connsiteY6" fmla="*/ 2772308 h 5126455"/>
              <a:gd name="connsiteX7" fmla="*/ 5616624 w 5616624"/>
              <a:gd name="connsiteY7" fmla="*/ 3960440 h 5126455"/>
              <a:gd name="connsiteX8" fmla="*/ 5616624 w 5616624"/>
              <a:gd name="connsiteY8" fmla="*/ 4752528 h 5126455"/>
              <a:gd name="connsiteX9" fmla="*/ 5258316 w 5616624"/>
              <a:gd name="connsiteY9" fmla="*/ 4752530 h 5126455"/>
              <a:gd name="connsiteX10" fmla="*/ 5274037 w 5616624"/>
              <a:gd name="connsiteY10" fmla="*/ 5126455 h 5126455"/>
              <a:gd name="connsiteX11" fmla="*/ 4819580 w 5616624"/>
              <a:gd name="connsiteY11" fmla="*/ 4752529 h 5126455"/>
              <a:gd name="connsiteX12" fmla="*/ 0 w 5616624"/>
              <a:gd name="connsiteY12" fmla="*/ 4752528 h 5126455"/>
              <a:gd name="connsiteX13" fmla="*/ 0 w 5616624"/>
              <a:gd name="connsiteY13" fmla="*/ 3960440 h 5126455"/>
              <a:gd name="connsiteX14" fmla="*/ 0 w 5616624"/>
              <a:gd name="connsiteY14" fmla="*/ 2772308 h 5126455"/>
              <a:gd name="connsiteX15" fmla="*/ 0 w 5616624"/>
              <a:gd name="connsiteY15" fmla="*/ 2772308 h 5126455"/>
              <a:gd name="connsiteX16" fmla="*/ 0 w 5616624"/>
              <a:gd name="connsiteY16" fmla="*/ 0 h 5126455"/>
              <a:gd name="connsiteX0" fmla="*/ 0 w 5616624"/>
              <a:gd name="connsiteY0" fmla="*/ 0 h 5126455"/>
              <a:gd name="connsiteX1" fmla="*/ 936104 w 5616624"/>
              <a:gd name="connsiteY1" fmla="*/ 0 h 5126455"/>
              <a:gd name="connsiteX2" fmla="*/ 936104 w 5616624"/>
              <a:gd name="connsiteY2" fmla="*/ 0 h 5126455"/>
              <a:gd name="connsiteX3" fmla="*/ 2340260 w 5616624"/>
              <a:gd name="connsiteY3" fmla="*/ 0 h 5126455"/>
              <a:gd name="connsiteX4" fmla="*/ 5616624 w 5616624"/>
              <a:gd name="connsiteY4" fmla="*/ 0 h 5126455"/>
              <a:gd name="connsiteX5" fmla="*/ 5616624 w 5616624"/>
              <a:gd name="connsiteY5" fmla="*/ 2772308 h 5126455"/>
              <a:gd name="connsiteX6" fmla="*/ 5616624 w 5616624"/>
              <a:gd name="connsiteY6" fmla="*/ 2772308 h 5126455"/>
              <a:gd name="connsiteX7" fmla="*/ 5616624 w 5616624"/>
              <a:gd name="connsiteY7" fmla="*/ 3960440 h 5126455"/>
              <a:gd name="connsiteX8" fmla="*/ 5616624 w 5616624"/>
              <a:gd name="connsiteY8" fmla="*/ 4752528 h 5126455"/>
              <a:gd name="connsiteX9" fmla="*/ 5258316 w 5616624"/>
              <a:gd name="connsiteY9" fmla="*/ 4752530 h 5126455"/>
              <a:gd name="connsiteX10" fmla="*/ 5274037 w 5616624"/>
              <a:gd name="connsiteY10" fmla="*/ 5126455 h 5126455"/>
              <a:gd name="connsiteX11" fmla="*/ 5030430 w 5616624"/>
              <a:gd name="connsiteY11" fmla="*/ 4752530 h 5126455"/>
              <a:gd name="connsiteX12" fmla="*/ 0 w 5616624"/>
              <a:gd name="connsiteY12" fmla="*/ 4752528 h 5126455"/>
              <a:gd name="connsiteX13" fmla="*/ 0 w 5616624"/>
              <a:gd name="connsiteY13" fmla="*/ 3960440 h 5126455"/>
              <a:gd name="connsiteX14" fmla="*/ 0 w 5616624"/>
              <a:gd name="connsiteY14" fmla="*/ 2772308 h 5126455"/>
              <a:gd name="connsiteX15" fmla="*/ 0 w 5616624"/>
              <a:gd name="connsiteY15" fmla="*/ 2772308 h 5126455"/>
              <a:gd name="connsiteX16" fmla="*/ 0 w 5616624"/>
              <a:gd name="connsiteY16" fmla="*/ 0 h 5126455"/>
              <a:gd name="connsiteX0" fmla="*/ 0 w 5616624"/>
              <a:gd name="connsiteY0" fmla="*/ 0 h 5126455"/>
              <a:gd name="connsiteX1" fmla="*/ 936104 w 5616624"/>
              <a:gd name="connsiteY1" fmla="*/ 0 h 5126455"/>
              <a:gd name="connsiteX2" fmla="*/ 936104 w 5616624"/>
              <a:gd name="connsiteY2" fmla="*/ 0 h 5126455"/>
              <a:gd name="connsiteX3" fmla="*/ 2340260 w 5616624"/>
              <a:gd name="connsiteY3" fmla="*/ 0 h 5126455"/>
              <a:gd name="connsiteX4" fmla="*/ 5616624 w 5616624"/>
              <a:gd name="connsiteY4" fmla="*/ 0 h 5126455"/>
              <a:gd name="connsiteX5" fmla="*/ 5616624 w 5616624"/>
              <a:gd name="connsiteY5" fmla="*/ 2772308 h 5126455"/>
              <a:gd name="connsiteX6" fmla="*/ 5616624 w 5616624"/>
              <a:gd name="connsiteY6" fmla="*/ 2772308 h 5126455"/>
              <a:gd name="connsiteX7" fmla="*/ 5616624 w 5616624"/>
              <a:gd name="connsiteY7" fmla="*/ 3960440 h 5126455"/>
              <a:gd name="connsiteX8" fmla="*/ 5616624 w 5616624"/>
              <a:gd name="connsiteY8" fmla="*/ 4752528 h 5126455"/>
              <a:gd name="connsiteX9" fmla="*/ 5278469 w 5616624"/>
              <a:gd name="connsiteY9" fmla="*/ 4752530 h 5126455"/>
              <a:gd name="connsiteX10" fmla="*/ 5274037 w 5616624"/>
              <a:gd name="connsiteY10" fmla="*/ 5126455 h 5126455"/>
              <a:gd name="connsiteX11" fmla="*/ 5030430 w 5616624"/>
              <a:gd name="connsiteY11" fmla="*/ 4752530 h 5126455"/>
              <a:gd name="connsiteX12" fmla="*/ 0 w 5616624"/>
              <a:gd name="connsiteY12" fmla="*/ 4752528 h 5126455"/>
              <a:gd name="connsiteX13" fmla="*/ 0 w 5616624"/>
              <a:gd name="connsiteY13" fmla="*/ 3960440 h 5126455"/>
              <a:gd name="connsiteX14" fmla="*/ 0 w 5616624"/>
              <a:gd name="connsiteY14" fmla="*/ 2772308 h 5126455"/>
              <a:gd name="connsiteX15" fmla="*/ 0 w 5616624"/>
              <a:gd name="connsiteY15" fmla="*/ 2772308 h 5126455"/>
              <a:gd name="connsiteX16" fmla="*/ 0 w 5616624"/>
              <a:gd name="connsiteY16" fmla="*/ 0 h 5126455"/>
              <a:gd name="connsiteX0" fmla="*/ 0 w 5616624"/>
              <a:gd name="connsiteY0" fmla="*/ 0 h 5126455"/>
              <a:gd name="connsiteX1" fmla="*/ 936104 w 5616624"/>
              <a:gd name="connsiteY1" fmla="*/ 0 h 5126455"/>
              <a:gd name="connsiteX2" fmla="*/ 936104 w 5616624"/>
              <a:gd name="connsiteY2" fmla="*/ 0 h 5126455"/>
              <a:gd name="connsiteX3" fmla="*/ 2340260 w 5616624"/>
              <a:gd name="connsiteY3" fmla="*/ 0 h 5126455"/>
              <a:gd name="connsiteX4" fmla="*/ 5616624 w 5616624"/>
              <a:gd name="connsiteY4" fmla="*/ 0 h 5126455"/>
              <a:gd name="connsiteX5" fmla="*/ 5616624 w 5616624"/>
              <a:gd name="connsiteY5" fmla="*/ 2772308 h 5126455"/>
              <a:gd name="connsiteX6" fmla="*/ 5616624 w 5616624"/>
              <a:gd name="connsiteY6" fmla="*/ 2772308 h 5126455"/>
              <a:gd name="connsiteX7" fmla="*/ 5616624 w 5616624"/>
              <a:gd name="connsiteY7" fmla="*/ 3960440 h 5126455"/>
              <a:gd name="connsiteX8" fmla="*/ 5616624 w 5616624"/>
              <a:gd name="connsiteY8" fmla="*/ 4752528 h 5126455"/>
              <a:gd name="connsiteX9" fmla="*/ 5266378 w 5616624"/>
              <a:gd name="connsiteY9" fmla="*/ 4752530 h 5126455"/>
              <a:gd name="connsiteX10" fmla="*/ 5274037 w 5616624"/>
              <a:gd name="connsiteY10" fmla="*/ 5126455 h 5126455"/>
              <a:gd name="connsiteX11" fmla="*/ 5030430 w 5616624"/>
              <a:gd name="connsiteY11" fmla="*/ 4752530 h 5126455"/>
              <a:gd name="connsiteX12" fmla="*/ 0 w 5616624"/>
              <a:gd name="connsiteY12" fmla="*/ 4752528 h 5126455"/>
              <a:gd name="connsiteX13" fmla="*/ 0 w 5616624"/>
              <a:gd name="connsiteY13" fmla="*/ 3960440 h 5126455"/>
              <a:gd name="connsiteX14" fmla="*/ 0 w 5616624"/>
              <a:gd name="connsiteY14" fmla="*/ 2772308 h 5126455"/>
              <a:gd name="connsiteX15" fmla="*/ 0 w 5616624"/>
              <a:gd name="connsiteY15" fmla="*/ 2772308 h 5126455"/>
              <a:gd name="connsiteX16" fmla="*/ 0 w 5616624"/>
              <a:gd name="connsiteY16" fmla="*/ 0 h 51264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5616624" h="5126455">
                <a:moveTo>
                  <a:pt x="0" y="0"/>
                </a:moveTo>
                <a:lnTo>
                  <a:pt x="936104" y="0"/>
                </a:lnTo>
                <a:lnTo>
                  <a:pt x="936104" y="0"/>
                </a:lnTo>
                <a:lnTo>
                  <a:pt x="2340260" y="0"/>
                </a:lnTo>
                <a:lnTo>
                  <a:pt x="5616624" y="0"/>
                </a:lnTo>
                <a:lnTo>
                  <a:pt x="5616624" y="2772308"/>
                </a:lnTo>
                <a:lnTo>
                  <a:pt x="5616624" y="2772308"/>
                </a:lnTo>
                <a:lnTo>
                  <a:pt x="5616624" y="3960440"/>
                </a:lnTo>
                <a:lnTo>
                  <a:pt x="5616624" y="4752528"/>
                </a:lnTo>
                <a:lnTo>
                  <a:pt x="5266378" y="4752530"/>
                </a:lnTo>
                <a:cubicBezTo>
                  <a:pt x="5264901" y="4877172"/>
                  <a:pt x="5275514" y="5001813"/>
                  <a:pt x="5274037" y="5126455"/>
                </a:cubicBezTo>
                <a:lnTo>
                  <a:pt x="5030430" y="4752530"/>
                </a:lnTo>
                <a:lnTo>
                  <a:pt x="0" y="4752528"/>
                </a:lnTo>
                <a:lnTo>
                  <a:pt x="0" y="3960440"/>
                </a:lnTo>
                <a:lnTo>
                  <a:pt x="0" y="2772308"/>
                </a:lnTo>
                <a:lnTo>
                  <a:pt x="0" y="2772308"/>
                </a:lnTo>
                <a:lnTo>
                  <a:pt x="0" y="0"/>
                </a:lnTo>
                <a:close/>
              </a:path>
            </a:pathLst>
          </a:cu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TextBox 14"/>
          <p:cNvSpPr txBox="1"/>
          <p:nvPr/>
        </p:nvSpPr>
        <p:spPr>
          <a:xfrm>
            <a:off x="683568" y="1628800"/>
            <a:ext cx="5256585" cy="41919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본 자료는 </a:t>
            </a:r>
            <a:r>
              <a:rPr lang="ko-KR" alt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화성시문화재단</a:t>
            </a: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홈페이지를 통해 공개됩니다</a:t>
            </a: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>
              <a:lnSpc>
                <a:spcPct val="120000"/>
              </a:lnSpc>
            </a:pP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반드시 공개가 가능한 자료로 작성해주시기 바랍니다</a:t>
            </a: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>
              <a:lnSpc>
                <a:spcPct val="120000"/>
              </a:lnSpc>
            </a:pPr>
            <a:endParaRPr lang="en-US" altLang="ko-KR" sz="700" dirty="0">
              <a:solidFill>
                <a:schemeClr val="tx1">
                  <a:lumMod val="75000"/>
                  <a:lumOff val="2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pPr>
              <a:lnSpc>
                <a:spcPct val="120000"/>
              </a:lnSpc>
            </a:pP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본 양식은 재단 </a:t>
            </a:r>
            <a:r>
              <a:rPr lang="ko-KR" alt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예술지원팀</a:t>
            </a: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지원사업 신청 시 </a:t>
            </a:r>
            <a:endParaRPr lang="en-US" altLang="ko-KR" sz="1400" dirty="0">
              <a:solidFill>
                <a:schemeClr val="tx1">
                  <a:lumMod val="75000"/>
                  <a:lumOff val="2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pPr>
              <a:lnSpc>
                <a:spcPct val="120000"/>
              </a:lnSpc>
            </a:pP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제출할 포트폴리오의 기본 양식으로 </a:t>
            </a:r>
            <a:endParaRPr lang="en-US" altLang="ko-KR" sz="1400" dirty="0">
              <a:solidFill>
                <a:schemeClr val="tx1">
                  <a:lumMod val="75000"/>
                  <a:lumOff val="2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pPr>
              <a:lnSpc>
                <a:spcPct val="120000"/>
              </a:lnSpc>
            </a:pP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추후에도 지속 활용할 예정입니다</a:t>
            </a: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.</a:t>
            </a: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endParaRPr lang="en-US" altLang="ko-KR" sz="1400" dirty="0">
              <a:solidFill>
                <a:schemeClr val="tx1">
                  <a:lumMod val="75000"/>
                  <a:lumOff val="2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pPr>
              <a:lnSpc>
                <a:spcPct val="120000"/>
              </a:lnSpc>
            </a:pPr>
            <a:endParaRPr lang="en-US" altLang="ko-KR" sz="700" dirty="0">
              <a:solidFill>
                <a:schemeClr val="tx1">
                  <a:lumMod val="75000"/>
                  <a:lumOff val="2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pPr>
              <a:lnSpc>
                <a:spcPct val="120000"/>
              </a:lnSpc>
            </a:pP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표지를 제외하고 </a:t>
            </a: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40page</a:t>
            </a: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까지 작성 가능합니다</a:t>
            </a: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>
              <a:lnSpc>
                <a:spcPct val="120000"/>
              </a:lnSpc>
            </a:pPr>
            <a:endParaRPr lang="en-US" altLang="ko-KR" sz="700" dirty="0">
              <a:solidFill>
                <a:schemeClr val="tx1">
                  <a:lumMod val="75000"/>
                  <a:lumOff val="2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pPr>
              <a:lnSpc>
                <a:spcPct val="120000"/>
              </a:lnSpc>
            </a:pP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영상은 삽입이 불가하며 링크만 가능합니다</a:t>
            </a: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.(</a:t>
            </a: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용량 제한 문제</a:t>
            </a: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)</a:t>
            </a:r>
          </a:p>
          <a:p>
            <a:pPr>
              <a:lnSpc>
                <a:spcPct val="120000"/>
              </a:lnSpc>
            </a:pP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영상자료 제출을 원하실 경우 </a:t>
            </a:r>
            <a:endParaRPr lang="en-US" altLang="ko-KR" sz="1400" dirty="0">
              <a:solidFill>
                <a:schemeClr val="tx1">
                  <a:lumMod val="75000"/>
                  <a:lumOff val="2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pPr>
              <a:lnSpc>
                <a:spcPct val="120000"/>
              </a:lnSpc>
            </a:pP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별도 파일로 제출해주시기 바랍니다</a:t>
            </a:r>
            <a:r>
              <a:rPr lang="en-US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>
              <a:lnSpc>
                <a:spcPct val="120000"/>
              </a:lnSpc>
            </a:pPr>
            <a:endParaRPr lang="en-US" altLang="ko-KR" sz="700" b="1" dirty="0">
              <a:solidFill>
                <a:schemeClr val="tx1">
                  <a:lumMod val="75000"/>
                  <a:lumOff val="2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pPr>
              <a:lnSpc>
                <a:spcPct val="120000"/>
              </a:lnSpc>
            </a:pP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자료는 최근부터 과거 순으로 작성해주세요</a:t>
            </a: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>
              <a:lnSpc>
                <a:spcPct val="120000"/>
              </a:lnSpc>
            </a:pP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예</a:t>
            </a: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) 2020</a:t>
            </a: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년 </a:t>
            </a:r>
            <a:r>
              <a:rPr lang="ko-KR" altLang="en-US" sz="1400" dirty="0"/>
              <a:t>→ </a:t>
            </a:r>
            <a:r>
              <a:rPr lang="en-US" altLang="ko-KR" sz="1400" dirty="0"/>
              <a:t>2019</a:t>
            </a:r>
            <a:r>
              <a:rPr lang="ko-KR" altLang="en-US" sz="1400" dirty="0"/>
              <a:t>년 → </a:t>
            </a:r>
            <a:r>
              <a:rPr lang="en-US" altLang="ko-KR" sz="1400" dirty="0"/>
              <a:t>2018</a:t>
            </a:r>
            <a:r>
              <a:rPr lang="ko-KR" altLang="en-US" sz="1400" dirty="0"/>
              <a:t>년 </a:t>
            </a:r>
            <a:r>
              <a:rPr lang="en-US" altLang="ko-KR" sz="1400" dirty="0"/>
              <a:t>……</a:t>
            </a:r>
          </a:p>
          <a:p>
            <a:pPr>
              <a:lnSpc>
                <a:spcPct val="120000"/>
              </a:lnSpc>
            </a:pPr>
            <a:endParaRPr lang="en-US" altLang="ko-KR" sz="700" dirty="0">
              <a:solidFill>
                <a:schemeClr val="tx1">
                  <a:lumMod val="75000"/>
                  <a:lumOff val="2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pPr>
              <a:lnSpc>
                <a:spcPct val="120000"/>
              </a:lnSpc>
            </a:pP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역량을 보여줄 수 있도록 주요 작품 위주로 작성해주세요</a:t>
            </a: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>
              <a:lnSpc>
                <a:spcPct val="120000"/>
              </a:lnSpc>
            </a:pP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자료 순서 </a:t>
            </a: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: </a:t>
            </a: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작품</a:t>
            </a: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1400" dirty="0"/>
              <a:t>→ 개인전 → 단체전</a:t>
            </a:r>
            <a:endParaRPr lang="en-US" altLang="ko-KR" sz="1400" dirty="0">
              <a:solidFill>
                <a:schemeClr val="tx1">
                  <a:lumMod val="75000"/>
                  <a:lumOff val="2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pPr>
              <a:lnSpc>
                <a:spcPct val="120000"/>
              </a:lnSpc>
            </a:pPr>
            <a:endParaRPr lang="en-US" altLang="ko-KR" sz="700" dirty="0">
              <a:solidFill>
                <a:schemeClr val="tx1">
                  <a:lumMod val="75000"/>
                  <a:lumOff val="2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6039569"/>
            <a:ext cx="1651124" cy="64063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95535" y="333754"/>
            <a:ext cx="4032449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100" b="1" dirty="0" smtClean="0">
                <a:latin typeface="+mj-ea"/>
                <a:ea typeface="+mj-ea"/>
              </a:rPr>
              <a:t>예술인 포트폴리오 작성 요령 </a:t>
            </a:r>
            <a:endParaRPr lang="ko-KR" altLang="en-US" sz="2100" b="1" dirty="0">
              <a:latin typeface="+mj-ea"/>
              <a:ea typeface="+mj-ea"/>
            </a:endParaRPr>
          </a:p>
        </p:txBody>
      </p:sp>
      <p:cxnSp>
        <p:nvCxnSpPr>
          <p:cNvPr id="11" name="직선 연결선 10"/>
          <p:cNvCxnSpPr/>
          <p:nvPr/>
        </p:nvCxnSpPr>
        <p:spPr>
          <a:xfrm>
            <a:off x="0" y="980728"/>
            <a:ext cx="9144000" cy="0"/>
          </a:xfrm>
          <a:prstGeom prst="line">
            <a:avLst/>
          </a:prstGeom>
          <a:ln w="3175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6804248" y="422688"/>
            <a:ext cx="19065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ko-KR" sz="1600" dirty="0" smtClean="0">
                <a:latin typeface="+mj-ea"/>
                <a:ea typeface="+mj-ea"/>
              </a:rPr>
              <a:t>{ </a:t>
            </a:r>
            <a:r>
              <a:rPr lang="ko-KR" altLang="en-US" sz="1600" smtClean="0">
                <a:latin typeface="+mj-ea"/>
                <a:ea typeface="+mj-ea"/>
              </a:rPr>
              <a:t>시</a:t>
            </a:r>
            <a:r>
              <a:rPr lang="ko-KR" altLang="en-US" sz="1600">
                <a:latin typeface="+mj-ea"/>
                <a:ea typeface="+mj-ea"/>
              </a:rPr>
              <a:t>각</a:t>
            </a:r>
            <a:r>
              <a:rPr lang="ko-KR" altLang="en-US" sz="1600" smtClean="0">
                <a:latin typeface="+mj-ea"/>
                <a:ea typeface="+mj-ea"/>
              </a:rPr>
              <a:t> </a:t>
            </a:r>
            <a:r>
              <a:rPr lang="ko-KR" altLang="en-US" sz="1600" dirty="0" smtClean="0">
                <a:latin typeface="+mj-ea"/>
                <a:ea typeface="+mj-ea"/>
              </a:rPr>
              <a:t>예술 부문 </a:t>
            </a:r>
            <a:r>
              <a:rPr lang="en-US" altLang="ko-KR" sz="1600" dirty="0" smtClean="0">
                <a:latin typeface="+mj-ea"/>
                <a:ea typeface="+mj-ea"/>
              </a:rPr>
              <a:t>}</a:t>
            </a:r>
            <a:endParaRPr lang="ko-KR" altLang="en-US" sz="16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982098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/>
          <p:cNvSpPr txBox="1"/>
          <p:nvPr/>
        </p:nvSpPr>
        <p:spPr>
          <a:xfrm>
            <a:off x="395535" y="333754"/>
            <a:ext cx="4032449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100" b="1" dirty="0" smtClean="0">
                <a:latin typeface="+mj-ea"/>
                <a:ea typeface="+mj-ea"/>
              </a:rPr>
              <a:t>영상 작품 목록</a:t>
            </a:r>
            <a:endParaRPr lang="ko-KR" altLang="en-US" sz="2100" b="1" dirty="0">
              <a:latin typeface="+mj-ea"/>
              <a:ea typeface="+mj-ea"/>
            </a:endParaRPr>
          </a:p>
        </p:txBody>
      </p:sp>
      <p:cxnSp>
        <p:nvCxnSpPr>
          <p:cNvPr id="17" name="직선 연결선 16"/>
          <p:cNvCxnSpPr/>
          <p:nvPr/>
        </p:nvCxnSpPr>
        <p:spPr>
          <a:xfrm>
            <a:off x="0" y="980728"/>
            <a:ext cx="9144000" cy="0"/>
          </a:xfrm>
          <a:prstGeom prst="line">
            <a:avLst/>
          </a:prstGeom>
          <a:ln w="3175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7" name="표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74901437"/>
              </p:ext>
            </p:extLst>
          </p:nvPr>
        </p:nvGraphicFramePr>
        <p:xfrm>
          <a:off x="368477" y="1196752"/>
          <a:ext cx="8316925" cy="526688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19147"/>
                <a:gridCol w="2088232"/>
                <a:gridCol w="3096344"/>
                <a:gridCol w="1228609"/>
                <a:gridCol w="1084593"/>
              </a:tblGrid>
              <a:tr h="74065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 smtClean="0"/>
                        <a:t>순서</a:t>
                      </a:r>
                      <a:endParaRPr lang="ko-KR" altLang="en-US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b="1" dirty="0" err="1" smtClean="0"/>
                        <a:t>작품명</a:t>
                      </a:r>
                      <a:endParaRPr lang="ko-KR" altLang="en-US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b="1" dirty="0" smtClean="0"/>
                        <a:t>영상링크 </a:t>
                      </a:r>
                      <a:r>
                        <a:rPr lang="en-US" altLang="ko-KR" b="1" dirty="0" smtClean="0"/>
                        <a:t>/ </a:t>
                      </a:r>
                      <a:r>
                        <a:rPr lang="ko-KR" altLang="en-US" b="1" dirty="0" smtClean="0"/>
                        <a:t>파일명</a:t>
                      </a:r>
                      <a:endParaRPr lang="ko-KR" altLang="en-US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b="1" dirty="0" smtClean="0"/>
                        <a:t>러닝</a:t>
                      </a:r>
                      <a:endParaRPr lang="en-US" altLang="ko-KR" b="1" dirty="0" smtClean="0"/>
                    </a:p>
                    <a:p>
                      <a:pPr algn="ctr"/>
                      <a:r>
                        <a:rPr lang="ko-KR" altLang="en-US" b="1" dirty="0" smtClean="0"/>
                        <a:t>타임</a:t>
                      </a:r>
                      <a:endParaRPr lang="ko-KR" altLang="en-US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b="1" dirty="0" smtClean="0"/>
                        <a:t>제작</a:t>
                      </a:r>
                      <a:endParaRPr lang="en-US" altLang="ko-KR" b="1" dirty="0" smtClean="0"/>
                    </a:p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b="1" dirty="0" smtClean="0"/>
                        <a:t>연도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40654">
                <a:tc>
                  <a:txBody>
                    <a:bodyPr/>
                    <a:lstStyle/>
                    <a:p>
                      <a:pPr algn="ctr"/>
                      <a:r>
                        <a:rPr lang="en-US" altLang="ko-KR" dirty="0" smtClean="0"/>
                        <a:t>1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○○○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dirty="0" smtClean="0">
                          <a:hlinkClick r:id="rId2"/>
                        </a:rPr>
                        <a:t>https://youtu.be/GsKE6C1OAHE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dirty="0" smtClean="0"/>
                        <a:t>3</a:t>
                      </a:r>
                      <a:r>
                        <a:rPr lang="ko-KR" altLang="en-US" dirty="0" smtClean="0"/>
                        <a:t>분</a:t>
                      </a:r>
                      <a:r>
                        <a:rPr lang="en-US" altLang="ko-KR" dirty="0" smtClean="0"/>
                        <a:t>20</a:t>
                      </a:r>
                      <a:r>
                        <a:rPr lang="ko-KR" altLang="en-US" dirty="0" smtClean="0"/>
                        <a:t>초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dirty="0" smtClean="0"/>
                        <a:t>2020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40654">
                <a:tc>
                  <a:txBody>
                    <a:bodyPr/>
                    <a:lstStyle/>
                    <a:p>
                      <a:pPr algn="ctr"/>
                      <a:r>
                        <a:rPr lang="en-US" altLang="ko-KR" dirty="0" smtClean="0"/>
                        <a:t>2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※</a:t>
                      </a:r>
                      <a:r>
                        <a:rPr lang="en-US" altLang="ko-KR" sz="16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ko-KR" altLang="en-US" sz="16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클릭하면 해당영상으로 링크가 되도록 하이퍼링크를 활성화시켜 주시기 바랍니다</a:t>
                      </a:r>
                      <a:r>
                        <a:rPr lang="en-US" altLang="ko-KR" sz="16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endParaRPr lang="ko-KR" altLang="en-US" sz="16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40654">
                <a:tc>
                  <a:txBody>
                    <a:bodyPr/>
                    <a:lstStyle/>
                    <a:p>
                      <a:pPr algn="ctr"/>
                      <a:r>
                        <a:rPr lang="en-US" altLang="ko-KR" dirty="0" smtClean="0"/>
                        <a:t>3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프로젝트</a:t>
                      </a:r>
                      <a:r>
                        <a:rPr lang="en-US" altLang="ko-KR" dirty="0" smtClean="0"/>
                        <a:t>1.mp4</a:t>
                      </a:r>
                      <a:r>
                        <a:rPr lang="ko-KR" altLang="en-US" dirty="0" smtClean="0"/>
                        <a:t> 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34</a:t>
                      </a:r>
                      <a:r>
                        <a:rPr lang="ko-KR" altLang="en-US" dirty="0" smtClean="0"/>
                        <a:t>분</a:t>
                      </a:r>
                      <a:r>
                        <a:rPr lang="en-US" altLang="ko-KR" dirty="0" smtClean="0"/>
                        <a:t>15</a:t>
                      </a:r>
                      <a:r>
                        <a:rPr lang="ko-KR" altLang="en-US" dirty="0" smtClean="0"/>
                        <a:t>초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2019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40654">
                <a:tc>
                  <a:txBody>
                    <a:bodyPr/>
                    <a:lstStyle/>
                    <a:p>
                      <a:pPr algn="ctr"/>
                      <a:r>
                        <a:rPr lang="en-US" altLang="ko-KR" dirty="0" smtClean="0"/>
                        <a:t>4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i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40654">
                <a:tc>
                  <a:txBody>
                    <a:bodyPr/>
                    <a:lstStyle/>
                    <a:p>
                      <a:pPr algn="ctr"/>
                      <a:r>
                        <a:rPr lang="en-US" altLang="ko-KR" dirty="0" smtClean="0"/>
                        <a:t>5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i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40654">
                <a:tc>
                  <a:txBody>
                    <a:bodyPr/>
                    <a:lstStyle/>
                    <a:p>
                      <a:pPr algn="ctr"/>
                      <a:r>
                        <a:rPr lang="en-US" altLang="ko-KR" dirty="0" smtClean="0"/>
                        <a:t>6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i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08202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/>
          <p:cNvSpPr txBox="1"/>
          <p:nvPr/>
        </p:nvSpPr>
        <p:spPr>
          <a:xfrm>
            <a:off x="395535" y="333754"/>
            <a:ext cx="5112569" cy="4944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000" b="1" dirty="0" smtClean="0">
                <a:latin typeface="+mj-ea"/>
                <a:ea typeface="+mj-ea"/>
              </a:rPr>
              <a:t>개인정보 수집 및 이용</a:t>
            </a:r>
            <a:r>
              <a:rPr lang="en-US" altLang="ko-KR" sz="2000" b="1" dirty="0" smtClean="0">
                <a:latin typeface="+mj-ea"/>
                <a:ea typeface="+mj-ea"/>
              </a:rPr>
              <a:t>, </a:t>
            </a:r>
            <a:r>
              <a:rPr lang="ko-KR" altLang="en-US" sz="2000" b="1" dirty="0" smtClean="0">
                <a:latin typeface="+mj-ea"/>
                <a:ea typeface="+mj-ea"/>
              </a:rPr>
              <a:t>제</a:t>
            </a:r>
            <a:r>
              <a:rPr lang="en-US" altLang="ko-KR" sz="2000" b="1" dirty="0" smtClean="0">
                <a:latin typeface="+mj-ea"/>
                <a:ea typeface="+mj-ea"/>
              </a:rPr>
              <a:t>3</a:t>
            </a:r>
            <a:r>
              <a:rPr lang="ko-KR" altLang="en-US" sz="2000" b="1" dirty="0" smtClean="0">
                <a:latin typeface="+mj-ea"/>
                <a:ea typeface="+mj-ea"/>
              </a:rPr>
              <a:t>자 제공 동의 </a:t>
            </a:r>
            <a:endParaRPr lang="ko-KR" altLang="en-US" sz="2000" b="1" dirty="0">
              <a:latin typeface="+mj-ea"/>
              <a:ea typeface="+mj-ea"/>
            </a:endParaRPr>
          </a:p>
        </p:txBody>
      </p:sp>
      <p:cxnSp>
        <p:nvCxnSpPr>
          <p:cNvPr id="17" name="직선 연결선 16"/>
          <p:cNvCxnSpPr/>
          <p:nvPr/>
        </p:nvCxnSpPr>
        <p:spPr>
          <a:xfrm>
            <a:off x="0" y="980728"/>
            <a:ext cx="9144000" cy="0"/>
          </a:xfrm>
          <a:prstGeom prst="line">
            <a:avLst/>
          </a:prstGeom>
          <a:ln w="3175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360510" y="1268760"/>
            <a:ext cx="8459961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000" dirty="0" err="1"/>
              <a:t>화성시문화재단은</a:t>
            </a:r>
            <a:r>
              <a:rPr lang="ko-KR" altLang="en-US" sz="1000" dirty="0"/>
              <a:t> 개인정보보호법 등 관련 </a:t>
            </a:r>
            <a:r>
              <a:rPr lang="ko-KR" altLang="en-US" sz="1000" dirty="0" err="1"/>
              <a:t>법상의</a:t>
            </a:r>
            <a:r>
              <a:rPr lang="ko-KR" altLang="en-US" sz="1000" dirty="0"/>
              <a:t> 개인정보보호 규정을 준수하여 </a:t>
            </a:r>
            <a:r>
              <a:rPr lang="ko-KR" altLang="en-US" sz="1000" dirty="0" err="1"/>
              <a:t>화성시</a:t>
            </a:r>
            <a:r>
              <a:rPr lang="ko-KR" altLang="en-US" sz="1000" dirty="0"/>
              <a:t> 예술인</a:t>
            </a:r>
            <a:r>
              <a:rPr lang="en-US" altLang="ko-KR" sz="1000" dirty="0"/>
              <a:t>(</a:t>
            </a:r>
            <a:r>
              <a:rPr lang="ko-KR" altLang="en-US" sz="1000" dirty="0"/>
              <a:t>단체</a:t>
            </a:r>
            <a:r>
              <a:rPr lang="en-US" altLang="ko-KR" sz="1000" dirty="0"/>
              <a:t>) </a:t>
            </a:r>
            <a:r>
              <a:rPr lang="ko-KR" altLang="en-US" sz="1000" dirty="0"/>
              <a:t>데이터 수집 참여자의 개인정보 보호에 최선을 다하고 있습니다</a:t>
            </a:r>
            <a:r>
              <a:rPr lang="en-US" altLang="ko-KR" sz="1000" dirty="0"/>
              <a:t>. </a:t>
            </a:r>
            <a:r>
              <a:rPr lang="ko-KR" altLang="en-US" sz="1000" dirty="0"/>
              <a:t>저희 재단은 개인정보보호법 제</a:t>
            </a:r>
            <a:r>
              <a:rPr lang="en-US" altLang="ko-KR" sz="1000" dirty="0"/>
              <a:t>15</a:t>
            </a:r>
            <a:r>
              <a:rPr lang="ko-KR" altLang="en-US" sz="1000" dirty="0"/>
              <a:t>조 제</a:t>
            </a:r>
            <a:r>
              <a:rPr lang="en-US" altLang="ko-KR" sz="1000" dirty="0"/>
              <a:t>1</a:t>
            </a:r>
            <a:r>
              <a:rPr lang="ko-KR" altLang="en-US" sz="1000" dirty="0"/>
              <a:t>항 제</a:t>
            </a:r>
            <a:r>
              <a:rPr lang="en-US" altLang="ko-KR" sz="1000" dirty="0"/>
              <a:t>1</a:t>
            </a:r>
            <a:r>
              <a:rPr lang="ko-KR" altLang="en-US" sz="1000" dirty="0"/>
              <a:t>호</a:t>
            </a:r>
            <a:r>
              <a:rPr lang="en-US" altLang="ko-KR" sz="1000" dirty="0"/>
              <a:t>, </a:t>
            </a:r>
            <a:r>
              <a:rPr lang="ko-KR" altLang="en-US" sz="1000" dirty="0"/>
              <a:t>제</a:t>
            </a:r>
            <a:r>
              <a:rPr lang="en-US" altLang="ko-KR" sz="1000" dirty="0"/>
              <a:t>17</a:t>
            </a:r>
            <a:r>
              <a:rPr lang="ko-KR" altLang="en-US" sz="1000" dirty="0"/>
              <a:t>조 제</a:t>
            </a:r>
            <a:r>
              <a:rPr lang="en-US" altLang="ko-KR" sz="1000" dirty="0"/>
              <a:t>1</a:t>
            </a:r>
            <a:r>
              <a:rPr lang="ko-KR" altLang="en-US" sz="1000" dirty="0"/>
              <a:t>항 제</a:t>
            </a:r>
            <a:r>
              <a:rPr lang="en-US" altLang="ko-KR" sz="1000" dirty="0"/>
              <a:t>1</a:t>
            </a:r>
            <a:r>
              <a:rPr lang="ko-KR" altLang="en-US" sz="1000" dirty="0"/>
              <a:t>호</a:t>
            </a:r>
            <a:r>
              <a:rPr lang="en-US" altLang="ko-KR" sz="1000" dirty="0"/>
              <a:t>, </a:t>
            </a:r>
            <a:r>
              <a:rPr lang="ko-KR" altLang="en-US" sz="1000" dirty="0"/>
              <a:t>제</a:t>
            </a:r>
            <a:r>
              <a:rPr lang="en-US" altLang="ko-KR" sz="1000" dirty="0"/>
              <a:t>23</a:t>
            </a:r>
            <a:r>
              <a:rPr lang="ko-KR" altLang="en-US" sz="1000" dirty="0"/>
              <a:t>조 제</a:t>
            </a:r>
            <a:r>
              <a:rPr lang="en-US" altLang="ko-KR" sz="1000" dirty="0"/>
              <a:t>1</a:t>
            </a:r>
            <a:r>
              <a:rPr lang="ko-KR" altLang="en-US" sz="1000" dirty="0"/>
              <a:t>호</a:t>
            </a:r>
            <a:r>
              <a:rPr lang="en-US" altLang="ko-KR" sz="1000" dirty="0"/>
              <a:t>, </a:t>
            </a:r>
            <a:r>
              <a:rPr lang="ko-KR" altLang="en-US" sz="1000" dirty="0"/>
              <a:t>제</a:t>
            </a:r>
            <a:r>
              <a:rPr lang="en-US" altLang="ko-KR" sz="1000" dirty="0"/>
              <a:t>24</a:t>
            </a:r>
            <a:r>
              <a:rPr lang="ko-KR" altLang="en-US" sz="1000" dirty="0"/>
              <a:t>조 제</a:t>
            </a:r>
            <a:r>
              <a:rPr lang="en-US" altLang="ko-KR" sz="1000" dirty="0"/>
              <a:t>1</a:t>
            </a:r>
            <a:r>
              <a:rPr lang="ko-KR" altLang="en-US" sz="1000" dirty="0"/>
              <a:t>항 제</a:t>
            </a:r>
            <a:r>
              <a:rPr lang="en-US" altLang="ko-KR" sz="1000" dirty="0"/>
              <a:t>1</a:t>
            </a:r>
            <a:r>
              <a:rPr lang="ko-KR" altLang="en-US" sz="1000" dirty="0"/>
              <a:t>호에 따라 아래와 같이 개인정보의 수집</a:t>
            </a:r>
            <a:r>
              <a:rPr lang="en-US" altLang="ko-KR" sz="1000" dirty="0"/>
              <a:t>·</a:t>
            </a:r>
            <a:r>
              <a:rPr lang="ko-KR" altLang="en-US" sz="1000" dirty="0"/>
              <a:t>이용 및 제</a:t>
            </a:r>
            <a:r>
              <a:rPr lang="en-US" altLang="ko-KR" sz="1000" dirty="0"/>
              <a:t>3</a:t>
            </a:r>
            <a:r>
              <a:rPr lang="ko-KR" altLang="en-US" sz="1000" dirty="0"/>
              <a:t>자 제공에 관하여 귀하의 동의를 얻고자 합니다</a:t>
            </a:r>
            <a:r>
              <a:rPr lang="en-US" altLang="ko-KR" sz="1000" dirty="0"/>
              <a:t>. </a:t>
            </a:r>
          </a:p>
          <a:p>
            <a:endParaRPr lang="en-US" altLang="ko-KR" sz="1000" dirty="0"/>
          </a:p>
          <a:p>
            <a:endParaRPr lang="en-US" altLang="ko-KR" sz="1000" dirty="0"/>
          </a:p>
          <a:p>
            <a:r>
              <a:rPr lang="en-US" altLang="ko-KR" sz="1000" dirty="0"/>
              <a:t>□ </a:t>
            </a:r>
            <a:r>
              <a:rPr lang="ko-KR" altLang="en-US" sz="1000" dirty="0"/>
              <a:t>개인정보 수집 및 이용 동의</a:t>
            </a:r>
          </a:p>
          <a:p>
            <a:endParaRPr lang="ko-KR" altLang="en-US" sz="1000" dirty="0"/>
          </a:p>
          <a:p>
            <a:r>
              <a:rPr lang="en-US" altLang="ko-KR" sz="1000" dirty="0"/>
              <a:t>1. </a:t>
            </a:r>
            <a:r>
              <a:rPr lang="ko-KR" altLang="en-US" sz="1000" dirty="0"/>
              <a:t>개인정보 수집 목적 </a:t>
            </a:r>
            <a:r>
              <a:rPr lang="en-US" altLang="ko-KR" sz="1000" dirty="0"/>
              <a:t>: </a:t>
            </a:r>
            <a:r>
              <a:rPr lang="ko-KR" altLang="en-US" sz="1000" dirty="0" err="1"/>
              <a:t>화성시</a:t>
            </a:r>
            <a:r>
              <a:rPr lang="ko-KR" altLang="en-US" sz="1000" dirty="0"/>
              <a:t> 내의 예술인</a:t>
            </a:r>
            <a:r>
              <a:rPr lang="en-US" altLang="ko-KR" sz="1000" dirty="0"/>
              <a:t>(</a:t>
            </a:r>
            <a:r>
              <a:rPr lang="ko-KR" altLang="en-US" sz="1000" dirty="0"/>
              <a:t>단체</a:t>
            </a:r>
            <a:r>
              <a:rPr lang="en-US" altLang="ko-KR" sz="1000" dirty="0"/>
              <a:t>) </a:t>
            </a:r>
            <a:r>
              <a:rPr lang="ko-KR" altLang="en-US" sz="1000" dirty="0"/>
              <a:t>정보를 수집하여 재단 홈페이지 내에 등록하고</a:t>
            </a:r>
            <a:r>
              <a:rPr lang="en-US" altLang="ko-KR" sz="1000" dirty="0"/>
              <a:t>, </a:t>
            </a:r>
            <a:r>
              <a:rPr lang="ko-KR" altLang="en-US" sz="1000" dirty="0"/>
              <a:t>이용자가 예술인 정보를 검색할 수 있도록 제공하고자 하는 목적임</a:t>
            </a:r>
          </a:p>
          <a:p>
            <a:r>
              <a:rPr lang="en-US" altLang="ko-KR" sz="1000" dirty="0"/>
              <a:t>2. </a:t>
            </a:r>
            <a:r>
              <a:rPr lang="ko-KR" altLang="en-US" sz="1000" dirty="0"/>
              <a:t>수집하는 개인정보의 항목 </a:t>
            </a:r>
            <a:r>
              <a:rPr lang="en-US" altLang="ko-KR" sz="1000" dirty="0"/>
              <a:t>: </a:t>
            </a:r>
            <a:r>
              <a:rPr lang="ko-KR" altLang="en-US" sz="1000" dirty="0" smtClean="0"/>
              <a:t>예술인 </a:t>
            </a:r>
            <a:r>
              <a:rPr lang="en-US" altLang="ko-KR" sz="1000" dirty="0" smtClean="0"/>
              <a:t>DB </a:t>
            </a:r>
            <a:r>
              <a:rPr lang="ko-KR" altLang="en-US" sz="1000" dirty="0" smtClean="0"/>
              <a:t>등록을 위한 포트폴리오 작성 서식에 기재하는 내용 일체</a:t>
            </a:r>
            <a:endParaRPr lang="en-US" altLang="ko-KR" sz="1000" dirty="0" smtClean="0"/>
          </a:p>
          <a:p>
            <a:r>
              <a:rPr lang="en-US" altLang="ko-KR" sz="1000" dirty="0" smtClean="0"/>
              <a:t>3</a:t>
            </a:r>
            <a:r>
              <a:rPr lang="en-US" altLang="ko-KR" sz="1000" dirty="0"/>
              <a:t>. </a:t>
            </a:r>
            <a:r>
              <a:rPr lang="ko-KR" altLang="en-US" sz="1000" dirty="0"/>
              <a:t>개인정보 보유 및 이용기간 </a:t>
            </a:r>
            <a:r>
              <a:rPr lang="en-US" altLang="ko-KR" sz="1000" dirty="0"/>
              <a:t>: </a:t>
            </a:r>
            <a:r>
              <a:rPr lang="ko-KR" altLang="en-US" sz="1000" dirty="0"/>
              <a:t>보유목적 달성 시 또는 정보주체의 개인정보 삭제 요청 시 지체 없이 파기함</a:t>
            </a:r>
          </a:p>
          <a:p>
            <a:endParaRPr lang="ko-KR" altLang="en-US" sz="1000" dirty="0"/>
          </a:p>
          <a:p>
            <a:endParaRPr lang="ko-KR" altLang="en-US" sz="1000" dirty="0"/>
          </a:p>
          <a:p>
            <a:r>
              <a:rPr lang="ko-KR" altLang="en-US" sz="1000" dirty="0"/>
              <a:t>□ 개인정보 제</a:t>
            </a:r>
            <a:r>
              <a:rPr lang="en-US" altLang="ko-KR" sz="1000" dirty="0"/>
              <a:t>3</a:t>
            </a:r>
            <a:r>
              <a:rPr lang="ko-KR" altLang="en-US" sz="1000" dirty="0"/>
              <a:t>자 제공 동의</a:t>
            </a:r>
          </a:p>
          <a:p>
            <a:endParaRPr lang="ko-KR" altLang="en-US" sz="1000" dirty="0"/>
          </a:p>
          <a:p>
            <a:r>
              <a:rPr lang="en-US" altLang="ko-KR" sz="1000" dirty="0"/>
              <a:t>1. </a:t>
            </a:r>
            <a:r>
              <a:rPr lang="ko-KR" altLang="en-US" sz="1000" dirty="0"/>
              <a:t>제공 받은 자 </a:t>
            </a:r>
            <a:r>
              <a:rPr lang="en-US" altLang="ko-KR" sz="1000" dirty="0"/>
              <a:t>: </a:t>
            </a:r>
            <a:r>
              <a:rPr lang="ko-KR" altLang="en-US" sz="1000" dirty="0"/>
              <a:t>재단 홈페이지 이용자</a:t>
            </a:r>
          </a:p>
          <a:p>
            <a:r>
              <a:rPr lang="en-US" altLang="ko-KR" sz="1000" dirty="0"/>
              <a:t>2. </a:t>
            </a:r>
            <a:r>
              <a:rPr lang="ko-KR" altLang="en-US" sz="1000" dirty="0"/>
              <a:t>제공 받은 자의 목적 </a:t>
            </a:r>
            <a:r>
              <a:rPr lang="en-US" altLang="ko-KR" sz="1000" dirty="0"/>
              <a:t>: </a:t>
            </a:r>
            <a:r>
              <a:rPr lang="ko-KR" altLang="en-US" sz="1000" dirty="0" err="1"/>
              <a:t>화성시</a:t>
            </a:r>
            <a:r>
              <a:rPr lang="ko-KR" altLang="en-US" sz="1000" dirty="0"/>
              <a:t> 내 활동 예술인</a:t>
            </a:r>
            <a:r>
              <a:rPr lang="en-US" altLang="ko-KR" sz="1000" dirty="0"/>
              <a:t>(</a:t>
            </a:r>
            <a:r>
              <a:rPr lang="ko-KR" altLang="en-US" sz="1000" dirty="0"/>
              <a:t>단체</a:t>
            </a:r>
            <a:r>
              <a:rPr lang="en-US" altLang="ko-KR" sz="1000" dirty="0"/>
              <a:t>)</a:t>
            </a:r>
            <a:r>
              <a:rPr lang="ko-KR" altLang="en-US" sz="1000" dirty="0"/>
              <a:t>에 대한 정보 습득</a:t>
            </a:r>
          </a:p>
          <a:p>
            <a:r>
              <a:rPr lang="en-US" altLang="ko-KR" sz="1000" dirty="0"/>
              <a:t>3. </a:t>
            </a:r>
            <a:r>
              <a:rPr lang="ko-KR" altLang="en-US" sz="1000" dirty="0"/>
              <a:t>제공 항목 </a:t>
            </a:r>
            <a:r>
              <a:rPr lang="en-US" altLang="ko-KR" sz="1000" dirty="0"/>
              <a:t>: : </a:t>
            </a:r>
            <a:r>
              <a:rPr lang="ko-KR" altLang="en-US" sz="1000" dirty="0"/>
              <a:t>예술인 </a:t>
            </a:r>
            <a:r>
              <a:rPr lang="en-US" altLang="ko-KR" sz="1000" dirty="0"/>
              <a:t>DB </a:t>
            </a:r>
            <a:r>
              <a:rPr lang="ko-KR" altLang="en-US" sz="1000" dirty="0"/>
              <a:t>등록을 위한 포트폴리오 작성 서식에 기재하는 내용 일체</a:t>
            </a:r>
            <a:endParaRPr lang="en-US" altLang="ko-KR" sz="1000" dirty="0"/>
          </a:p>
          <a:p>
            <a:r>
              <a:rPr lang="en-US" altLang="ko-KR" sz="1000" dirty="0" smtClean="0"/>
              <a:t>4</a:t>
            </a:r>
            <a:r>
              <a:rPr lang="en-US" altLang="ko-KR" sz="1000" dirty="0"/>
              <a:t>. </a:t>
            </a:r>
            <a:r>
              <a:rPr lang="ko-KR" altLang="en-US" sz="1000" dirty="0"/>
              <a:t>개인정보 보유 및 이용기간 </a:t>
            </a:r>
            <a:r>
              <a:rPr lang="en-US" altLang="ko-KR" sz="1000" dirty="0"/>
              <a:t>: </a:t>
            </a:r>
            <a:r>
              <a:rPr lang="ko-KR" altLang="en-US" sz="1000" dirty="0"/>
              <a:t>보유목적 달성 시 또는 정보주체의 개인정보 삭제 요청 시 지체 없이 파기함</a:t>
            </a:r>
          </a:p>
          <a:p>
            <a:endParaRPr lang="ko-KR" altLang="en-US" sz="1000" dirty="0"/>
          </a:p>
          <a:p>
            <a:endParaRPr lang="ko-KR" altLang="en-US" sz="1000" dirty="0"/>
          </a:p>
          <a:p>
            <a:r>
              <a:rPr lang="ko-KR" altLang="en-US" sz="1000" dirty="0"/>
              <a:t>위 개인정보의 제공을 거부할 권리가 있으며</a:t>
            </a:r>
            <a:r>
              <a:rPr lang="en-US" altLang="ko-KR" sz="1000" dirty="0"/>
              <a:t>, </a:t>
            </a:r>
            <a:r>
              <a:rPr lang="ko-KR" altLang="en-US" sz="1000" dirty="0"/>
              <a:t>동의 거부 시 예술인 </a:t>
            </a:r>
            <a:r>
              <a:rPr lang="en-US" altLang="ko-KR" sz="1000" dirty="0"/>
              <a:t>DB </a:t>
            </a:r>
            <a:r>
              <a:rPr lang="ko-KR" altLang="en-US" sz="1000" dirty="0"/>
              <a:t>등록 참여는 불가합니다</a:t>
            </a:r>
            <a:r>
              <a:rPr lang="en-US" altLang="ko-KR" sz="1000" dirty="0"/>
              <a:t>. </a:t>
            </a:r>
          </a:p>
        </p:txBody>
      </p:sp>
      <p:sp>
        <p:nvSpPr>
          <p:cNvPr id="9" name="직사각형 8"/>
          <p:cNvSpPr/>
          <p:nvPr/>
        </p:nvSpPr>
        <p:spPr>
          <a:xfrm>
            <a:off x="399132" y="4977467"/>
            <a:ext cx="813330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ko-KR" altLang="en-US" sz="1200" dirty="0"/>
              <a:t>위의 개인정보 수집 및 이용</a:t>
            </a:r>
            <a:r>
              <a:rPr lang="en-US" altLang="ko-KR" sz="1200" dirty="0"/>
              <a:t>, </a:t>
            </a:r>
            <a:r>
              <a:rPr lang="ko-KR" altLang="en-US" sz="1200" dirty="0"/>
              <a:t>제</a:t>
            </a:r>
            <a:r>
              <a:rPr lang="en-US" altLang="ko-KR" sz="1200" dirty="0"/>
              <a:t>3</a:t>
            </a:r>
            <a:r>
              <a:rPr lang="ko-KR" altLang="en-US" sz="1200" dirty="0"/>
              <a:t>자 제공 사항에 동의하십니까</a:t>
            </a:r>
            <a:r>
              <a:rPr lang="en-US" altLang="ko-KR" sz="1200" dirty="0"/>
              <a:t>?</a:t>
            </a:r>
          </a:p>
          <a:p>
            <a:pPr algn="ctr">
              <a:lnSpc>
                <a:spcPct val="150000"/>
              </a:lnSpc>
            </a:pPr>
            <a:r>
              <a:rPr lang="en-US" altLang="ko-KR" sz="1200" dirty="0"/>
              <a:t>□ </a:t>
            </a:r>
            <a:r>
              <a:rPr lang="ko-KR" altLang="en-US" sz="1200" dirty="0"/>
              <a:t>동의 함 </a:t>
            </a:r>
            <a:r>
              <a:rPr lang="ko-KR" altLang="en-US" sz="1200" dirty="0" smtClean="0"/>
              <a:t>         □ </a:t>
            </a:r>
            <a:r>
              <a:rPr lang="ko-KR" altLang="en-US" sz="1200" dirty="0"/>
              <a:t>동의하지 </a:t>
            </a:r>
            <a:r>
              <a:rPr lang="ko-KR" altLang="en-US" sz="1200" dirty="0" smtClean="0"/>
              <a:t>않음</a:t>
            </a:r>
            <a:endParaRPr lang="en-US" altLang="ko-KR" sz="1200" dirty="0" smtClean="0"/>
          </a:p>
        </p:txBody>
      </p:sp>
      <p:sp>
        <p:nvSpPr>
          <p:cNvPr id="13" name="직사각형 12"/>
          <p:cNvSpPr/>
          <p:nvPr/>
        </p:nvSpPr>
        <p:spPr>
          <a:xfrm>
            <a:off x="399132" y="5733256"/>
            <a:ext cx="8133308" cy="8876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indent="-228600" algn="ctr">
              <a:lnSpc>
                <a:spcPct val="150000"/>
              </a:lnSpc>
              <a:buAutoNum type="arabicPeriod" startAt="2021"/>
            </a:pPr>
            <a:r>
              <a:rPr lang="en-US" altLang="ko-KR" sz="1200" dirty="0" smtClean="0"/>
              <a:t>        .         .</a:t>
            </a:r>
          </a:p>
          <a:p>
            <a:pPr marL="228600" indent="-228600" algn="ctr">
              <a:lnSpc>
                <a:spcPct val="150000"/>
              </a:lnSpc>
              <a:buAutoNum type="arabicPeriod" startAt="2021"/>
            </a:pPr>
            <a:endParaRPr lang="en-US" altLang="ko-KR" sz="1200" dirty="0"/>
          </a:p>
          <a:p>
            <a:pPr algn="r">
              <a:lnSpc>
                <a:spcPct val="150000"/>
              </a:lnSpc>
            </a:pPr>
            <a:r>
              <a:rPr lang="ko-KR" altLang="en-US" sz="1200" dirty="0" smtClean="0"/>
              <a:t>작 성 자 </a:t>
            </a:r>
            <a:r>
              <a:rPr lang="en-US" altLang="ko-KR" sz="1200" dirty="0" smtClean="0"/>
              <a:t>_____________________ (</a:t>
            </a:r>
            <a:r>
              <a:rPr lang="ko-KR" altLang="en-US" sz="1200" dirty="0" smtClean="0"/>
              <a:t>인</a:t>
            </a:r>
            <a:r>
              <a:rPr lang="en-US" altLang="ko-KR" sz="1200" dirty="0" smtClean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28101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439651" y="1682224"/>
            <a:ext cx="626469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ko-KR" altLang="en-US" sz="2800" dirty="0" smtClean="0">
                <a:latin typeface="+mj-ea"/>
                <a:ea typeface="+mj-ea"/>
              </a:rPr>
              <a:t>○</a:t>
            </a:r>
            <a:r>
              <a:rPr lang="ko-KR" altLang="en-US" sz="2800" dirty="0">
                <a:latin typeface="+mj-ea"/>
                <a:ea typeface="+mj-ea"/>
              </a:rPr>
              <a:t> ○ </a:t>
            </a:r>
            <a:r>
              <a:rPr lang="ko-KR" altLang="en-US" sz="2800" b="1" dirty="0" smtClean="0">
                <a:latin typeface="+mj-ea"/>
                <a:ea typeface="+mj-ea"/>
              </a:rPr>
              <a:t>예술단체</a:t>
            </a:r>
            <a:endParaRPr lang="en-US" altLang="ko-KR" sz="2800" b="1" dirty="0" smtClean="0">
              <a:latin typeface="+mj-ea"/>
              <a:ea typeface="+mj-ea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950098" y="471956"/>
            <a:ext cx="2016225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ko-KR" altLang="en-US" sz="1400" dirty="0" smtClean="0">
                <a:latin typeface="+mj-ea"/>
                <a:ea typeface="+mj-ea"/>
              </a:rPr>
              <a:t>작성일 </a:t>
            </a:r>
            <a:r>
              <a:rPr lang="en-US" altLang="ko-KR" sz="1400" dirty="0" smtClean="0">
                <a:latin typeface="+mj-ea"/>
                <a:ea typeface="+mj-ea"/>
              </a:rPr>
              <a:t>: 2020. 00. 00. </a:t>
            </a:r>
          </a:p>
        </p:txBody>
      </p:sp>
      <p:sp>
        <p:nvSpPr>
          <p:cNvPr id="13" name="모서리가 접힌 도형 3"/>
          <p:cNvSpPr/>
          <p:nvPr/>
        </p:nvSpPr>
        <p:spPr>
          <a:xfrm>
            <a:off x="107503" y="3284984"/>
            <a:ext cx="8928992" cy="3456384"/>
          </a:xfrm>
          <a:custGeom>
            <a:avLst/>
            <a:gdLst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61806 w 8928992"/>
              <a:gd name="connsiteY1" fmla="*/ 2910463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61806 w 8928992"/>
              <a:gd name="connsiteY1" fmla="*/ 2899831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50232 w 8928992"/>
              <a:gd name="connsiteY1" fmla="*/ 2893793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928992" h="3456384" stroke="0" extrusionOk="0">
                <a:moveTo>
                  <a:pt x="0" y="0"/>
                </a:moveTo>
                <a:lnTo>
                  <a:pt x="8928992" y="0"/>
                </a:lnTo>
                <a:lnTo>
                  <a:pt x="8928992" y="2880308"/>
                </a:lnTo>
                <a:lnTo>
                  <a:pt x="8352916" y="3456384"/>
                </a:lnTo>
                <a:lnTo>
                  <a:pt x="0" y="3456384"/>
                </a:lnTo>
                <a:lnTo>
                  <a:pt x="0" y="0"/>
                </a:lnTo>
                <a:close/>
              </a:path>
              <a:path w="8928992" h="3456384" fill="darkenLess" stroke="0" extrusionOk="0">
                <a:moveTo>
                  <a:pt x="8352916" y="3456384"/>
                </a:moveTo>
                <a:lnTo>
                  <a:pt x="8468132" y="2995524"/>
                </a:lnTo>
                <a:lnTo>
                  <a:pt x="8928992" y="2880308"/>
                </a:lnTo>
                <a:lnTo>
                  <a:pt x="8352916" y="3456384"/>
                </a:lnTo>
                <a:close/>
              </a:path>
              <a:path w="8928992" h="3456384" fill="none" extrusionOk="0">
                <a:moveTo>
                  <a:pt x="8352916" y="3456384"/>
                </a:moveTo>
                <a:cubicBezTo>
                  <a:pt x="8352021" y="3268854"/>
                  <a:pt x="8351127" y="3081323"/>
                  <a:pt x="8350232" y="2893793"/>
                </a:cubicBezTo>
                <a:lnTo>
                  <a:pt x="8928992" y="2880308"/>
                </a:lnTo>
                <a:lnTo>
                  <a:pt x="8352916" y="3456384"/>
                </a:lnTo>
                <a:lnTo>
                  <a:pt x="0" y="3456384"/>
                </a:lnTo>
                <a:lnTo>
                  <a:pt x="0" y="0"/>
                </a:lnTo>
                <a:lnTo>
                  <a:pt x="8928992" y="0"/>
                </a:lnTo>
                <a:lnTo>
                  <a:pt x="8928992" y="2880308"/>
                </a:lnTo>
              </a:path>
            </a:pathLst>
          </a:cu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dirty="0" smtClean="0">
                <a:solidFill>
                  <a:schemeClr val="tx1"/>
                </a:solidFill>
              </a:rPr>
              <a:t>단체 대표 활동 사진 혹은 단체 사진</a:t>
            </a:r>
            <a:r>
              <a:rPr lang="en-US" altLang="ko-KR" sz="1600" dirty="0" smtClean="0">
                <a:solidFill>
                  <a:schemeClr val="tx1"/>
                </a:solidFill>
              </a:rPr>
              <a:t> </a:t>
            </a:r>
            <a:r>
              <a:rPr lang="ko-KR" altLang="en-US" sz="1600" dirty="0" smtClean="0">
                <a:solidFill>
                  <a:schemeClr val="tx1"/>
                </a:solidFill>
              </a:rPr>
              <a:t>부</a:t>
            </a:r>
            <a:r>
              <a:rPr lang="ko-KR" altLang="en-US" sz="1600" dirty="0">
                <a:solidFill>
                  <a:schemeClr val="tx1"/>
                </a:solidFill>
              </a:rPr>
              <a:t>착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95535" y="333754"/>
            <a:ext cx="4032449" cy="5146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100" b="1" dirty="0" smtClean="0">
                <a:latin typeface="+mj-ea"/>
                <a:ea typeface="+mj-ea"/>
              </a:rPr>
              <a:t>예술단체 포트폴리오</a:t>
            </a:r>
            <a:endParaRPr lang="ko-KR" altLang="en-US" sz="2100" b="1" dirty="0">
              <a:latin typeface="+mj-ea"/>
              <a:ea typeface="+mj-ea"/>
            </a:endParaRPr>
          </a:p>
        </p:txBody>
      </p:sp>
      <p:cxnSp>
        <p:nvCxnSpPr>
          <p:cNvPr id="17" name="직선 연결선 16"/>
          <p:cNvCxnSpPr/>
          <p:nvPr/>
        </p:nvCxnSpPr>
        <p:spPr>
          <a:xfrm>
            <a:off x="0" y="980728"/>
            <a:ext cx="9144000" cy="0"/>
          </a:xfrm>
          <a:prstGeom prst="line">
            <a:avLst/>
          </a:prstGeom>
          <a:ln w="3175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77565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표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4888970"/>
              </p:ext>
            </p:extLst>
          </p:nvPr>
        </p:nvGraphicFramePr>
        <p:xfrm>
          <a:off x="395536" y="332656"/>
          <a:ext cx="8424936" cy="619268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21608"/>
                <a:gridCol w="1745707"/>
                <a:gridCol w="4857621"/>
              </a:tblGrid>
              <a:tr h="37531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 smtClean="0"/>
                        <a:t>단  체  명</a:t>
                      </a:r>
                      <a:endParaRPr lang="ko-KR" altLang="en-US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93828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 smtClean="0"/>
                        <a:t>단체소개</a:t>
                      </a:r>
                      <a:endParaRPr lang="ko-KR" altLang="en-US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latinLnBrk="1"/>
                      <a:endParaRPr lang="en-US" altLang="ko-KR" dirty="0" smtClean="0"/>
                    </a:p>
                    <a:p>
                      <a:pPr algn="ctr" latinLnBrk="1"/>
                      <a:r>
                        <a:rPr lang="ko-KR" altLang="en-US" dirty="0" smtClean="0"/>
                        <a:t>최대 </a:t>
                      </a:r>
                      <a:r>
                        <a:rPr lang="en-US" altLang="ko-KR" dirty="0" smtClean="0"/>
                        <a:t>3</a:t>
                      </a:r>
                      <a:r>
                        <a:rPr lang="ko-KR" altLang="en-US" dirty="0" smtClean="0"/>
                        <a:t>줄로 기입</a:t>
                      </a:r>
                      <a:endParaRPr lang="en-US" altLang="ko-KR" dirty="0" smtClean="0"/>
                    </a:p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37531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 smtClean="0"/>
                        <a:t>주      소</a:t>
                      </a:r>
                      <a:endParaRPr lang="ko-KR" altLang="en-US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37531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 smtClean="0"/>
                        <a:t>대표자명</a:t>
                      </a:r>
                      <a:endParaRPr lang="ko-KR" altLang="en-US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37531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 smtClean="0"/>
                        <a:t>설립연도</a:t>
                      </a:r>
                      <a:endParaRPr lang="ko-KR" altLang="en-US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○○○○년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37531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 smtClean="0"/>
                        <a:t>구성인원</a:t>
                      </a:r>
                      <a:endParaRPr lang="ko-KR" altLang="en-US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○○명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375314">
                <a:tc rowSpan="9"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 smtClean="0"/>
                        <a:t>주요전시</a:t>
                      </a:r>
                      <a:endParaRPr lang="en-US" altLang="ko-KR" b="1" dirty="0" smtClean="0"/>
                    </a:p>
                    <a:p>
                      <a:pPr algn="ctr" latinLnBrk="1"/>
                      <a:r>
                        <a:rPr lang="ko-KR" altLang="en-US" b="1" dirty="0" smtClean="0"/>
                        <a:t>이      </a:t>
                      </a:r>
                      <a:r>
                        <a:rPr lang="ko-KR" altLang="en-US" b="1" dirty="0" err="1" smtClean="0"/>
                        <a:t>력</a:t>
                      </a:r>
                      <a:endParaRPr lang="en-US" altLang="ko-KR" b="1" dirty="0" smtClean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2020.09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&lt;</a:t>
                      </a:r>
                      <a:r>
                        <a:rPr lang="ko-KR" altLang="en-US" sz="1400" dirty="0" smtClean="0"/>
                        <a:t>○○</a:t>
                      </a:r>
                      <a:r>
                        <a:rPr lang="en-US" altLang="ko-KR" sz="1400" dirty="0" smtClean="0"/>
                        <a:t>&gt;,  </a:t>
                      </a:r>
                      <a:r>
                        <a:rPr lang="ko-KR" altLang="en-US" sz="1400" dirty="0" smtClean="0"/>
                        <a:t>○○갤러리</a:t>
                      </a:r>
                      <a:r>
                        <a:rPr lang="en-US" altLang="ko-KR" sz="1400" dirty="0" smtClean="0"/>
                        <a:t>, </a:t>
                      </a:r>
                      <a:r>
                        <a:rPr lang="ko-KR" altLang="en-US" sz="1400" dirty="0" smtClean="0"/>
                        <a:t>경기</a:t>
                      </a:r>
                      <a:endParaRPr lang="ko-KR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5314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2020.05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&lt;</a:t>
                      </a:r>
                      <a:r>
                        <a:rPr lang="ko-KR" altLang="en-US" sz="1400" dirty="0" smtClean="0"/>
                        <a:t>○○</a:t>
                      </a:r>
                      <a:r>
                        <a:rPr lang="en-US" altLang="ko-KR" sz="1400" dirty="0" smtClean="0"/>
                        <a:t>&gt;,  </a:t>
                      </a:r>
                      <a:r>
                        <a:rPr lang="ko-KR" altLang="en-US" sz="1400" dirty="0" smtClean="0"/>
                        <a:t>대안공간○○</a:t>
                      </a:r>
                      <a:r>
                        <a:rPr lang="en-US" altLang="ko-KR" sz="1400" dirty="0" smtClean="0"/>
                        <a:t>, </a:t>
                      </a:r>
                      <a:r>
                        <a:rPr lang="ko-KR" altLang="en-US" sz="1400" dirty="0" smtClean="0"/>
                        <a:t>서울</a:t>
                      </a:r>
                      <a:endParaRPr lang="ko-KR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5314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5314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2019.00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5314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5314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5314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2018.00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5314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5314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646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직선 연결선 16"/>
          <p:cNvCxnSpPr/>
          <p:nvPr/>
        </p:nvCxnSpPr>
        <p:spPr>
          <a:xfrm>
            <a:off x="0" y="980728"/>
            <a:ext cx="9144000" cy="0"/>
          </a:xfrm>
          <a:prstGeom prst="line">
            <a:avLst/>
          </a:prstGeom>
          <a:ln w="3175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384903" y="1207385"/>
            <a:ext cx="69847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/>
              <a:t>아티스트 </a:t>
            </a:r>
            <a:r>
              <a:rPr lang="ko-KR" altLang="en-US" dirty="0" err="1" smtClean="0"/>
              <a:t>스테이먼트</a:t>
            </a:r>
            <a:r>
              <a:rPr lang="en-US" altLang="ko-KR" dirty="0" smtClean="0"/>
              <a:t>(</a:t>
            </a:r>
            <a:r>
              <a:rPr lang="ko-KR" altLang="en-US" dirty="0" smtClean="0"/>
              <a:t>작가의 말</a:t>
            </a:r>
            <a:r>
              <a:rPr lang="en-US" altLang="ko-KR" dirty="0" smtClean="0"/>
              <a:t>)</a:t>
            </a:r>
            <a:endParaRPr lang="ko-KR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539552" y="1726661"/>
            <a:ext cx="8136904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/>
              <a:t>주요 내용</a:t>
            </a:r>
            <a:r>
              <a:rPr lang="en-US" altLang="ko-KR" dirty="0" smtClean="0"/>
              <a:t>(</a:t>
            </a:r>
            <a:r>
              <a:rPr lang="ko-KR" altLang="en-US" dirty="0" smtClean="0"/>
              <a:t>요약</a:t>
            </a:r>
            <a:r>
              <a:rPr lang="en-US" altLang="ko-KR" dirty="0" smtClean="0"/>
              <a:t>)</a:t>
            </a:r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ko-KR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395535" y="333754"/>
            <a:ext cx="6048673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100" b="1" dirty="0" err="1" smtClean="0">
                <a:latin typeface="+mj-ea"/>
                <a:ea typeface="+mj-ea"/>
              </a:rPr>
              <a:t>프로젝트명</a:t>
            </a:r>
            <a:r>
              <a:rPr lang="ko-KR" altLang="en-US" sz="2100" b="1" dirty="0" smtClean="0">
                <a:latin typeface="+mj-ea"/>
                <a:ea typeface="+mj-ea"/>
              </a:rPr>
              <a:t> </a:t>
            </a:r>
            <a:r>
              <a:rPr lang="en-US" altLang="ko-KR" sz="2100" b="1" dirty="0" smtClean="0">
                <a:latin typeface="+mj-ea"/>
                <a:ea typeface="+mj-ea"/>
              </a:rPr>
              <a:t>: &lt;</a:t>
            </a:r>
            <a:r>
              <a:rPr lang="en-US" altLang="ko-KR" sz="2100" b="1" dirty="0">
                <a:latin typeface="+mj-ea"/>
              </a:rPr>
              <a:t>○○○</a:t>
            </a:r>
            <a:r>
              <a:rPr lang="en-US" altLang="ko-KR" sz="2100" b="1" dirty="0" smtClean="0">
                <a:latin typeface="+mj-ea"/>
                <a:ea typeface="+mj-ea"/>
              </a:rPr>
              <a:t>&gt;, 2020</a:t>
            </a:r>
            <a:endParaRPr lang="ko-KR" altLang="en-US" sz="2100" b="1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216393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611560" y="6165304"/>
            <a:ext cx="82089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ko-KR" sz="1600" b="1" dirty="0" smtClean="0">
                <a:latin typeface="+mj-ea"/>
                <a:ea typeface="+mj-ea"/>
              </a:rPr>
              <a:t>&lt;</a:t>
            </a:r>
            <a:r>
              <a:rPr lang="ko-KR" altLang="en-US" sz="1600" b="1" dirty="0" err="1" smtClean="0">
                <a:latin typeface="+mj-ea"/>
              </a:rPr>
              <a:t>작품</a:t>
            </a:r>
            <a:r>
              <a:rPr lang="ko-KR" altLang="en-US" sz="1600" b="1" dirty="0" err="1">
                <a:latin typeface="+mj-ea"/>
              </a:rPr>
              <a:t>명</a:t>
            </a:r>
            <a:r>
              <a:rPr lang="en-US" altLang="ko-KR" sz="1600" b="1" dirty="0" smtClean="0">
                <a:latin typeface="+mj-ea"/>
                <a:ea typeface="+mj-ea"/>
              </a:rPr>
              <a:t>&gt;</a:t>
            </a:r>
            <a:r>
              <a:rPr lang="en-US" altLang="ko-KR" sz="1600" dirty="0" smtClean="0">
                <a:latin typeface="+mj-ea"/>
                <a:ea typeface="+mj-ea"/>
              </a:rPr>
              <a:t>,</a:t>
            </a:r>
            <a:r>
              <a:rPr lang="en-US" altLang="ko-KR" sz="1600" b="1" dirty="0" smtClean="0">
                <a:latin typeface="+mj-ea"/>
                <a:ea typeface="+mj-ea"/>
              </a:rPr>
              <a:t> </a:t>
            </a:r>
            <a:r>
              <a:rPr lang="ko-KR" altLang="en-US" sz="1600" dirty="0" smtClean="0">
                <a:latin typeface="+mj-ea"/>
                <a:ea typeface="+mj-ea"/>
              </a:rPr>
              <a:t>재료</a:t>
            </a:r>
            <a:r>
              <a:rPr lang="en-US" altLang="ko-KR" sz="1600" dirty="0" smtClean="0">
                <a:latin typeface="+mj-ea"/>
                <a:ea typeface="+mj-ea"/>
              </a:rPr>
              <a:t>, </a:t>
            </a:r>
            <a:r>
              <a:rPr lang="ko-KR" altLang="en-US" sz="1600" dirty="0" smtClean="0">
                <a:latin typeface="+mj-ea"/>
                <a:ea typeface="+mj-ea"/>
              </a:rPr>
              <a:t>크기</a:t>
            </a:r>
            <a:r>
              <a:rPr lang="en-US" altLang="ko-KR" sz="1600" dirty="0" smtClean="0">
                <a:latin typeface="+mj-ea"/>
                <a:ea typeface="+mj-ea"/>
              </a:rPr>
              <a:t>(</a:t>
            </a:r>
            <a:r>
              <a:rPr lang="ko-KR" altLang="en-US" sz="1600" dirty="0" smtClean="0">
                <a:latin typeface="+mj-ea"/>
                <a:ea typeface="+mj-ea"/>
              </a:rPr>
              <a:t>세로</a:t>
            </a:r>
            <a:r>
              <a:rPr lang="en-US" altLang="ko-KR" sz="1600" dirty="0" smtClean="0">
                <a:latin typeface="+mj-ea"/>
                <a:ea typeface="+mj-ea"/>
              </a:rPr>
              <a:t>x</a:t>
            </a:r>
            <a:r>
              <a:rPr lang="ko-KR" altLang="en-US" sz="1600" dirty="0" smtClean="0">
                <a:latin typeface="+mj-ea"/>
                <a:ea typeface="+mj-ea"/>
              </a:rPr>
              <a:t>가로</a:t>
            </a:r>
            <a:r>
              <a:rPr lang="en-US" altLang="ko-KR" sz="1600" dirty="0" smtClean="0">
                <a:latin typeface="+mj-ea"/>
                <a:ea typeface="+mj-ea"/>
              </a:rPr>
              <a:t>x</a:t>
            </a:r>
            <a:r>
              <a:rPr lang="ko-KR" altLang="en-US" sz="1600" dirty="0" smtClean="0">
                <a:latin typeface="+mj-ea"/>
                <a:ea typeface="+mj-ea"/>
              </a:rPr>
              <a:t>깊</a:t>
            </a:r>
            <a:r>
              <a:rPr lang="ko-KR" altLang="en-US" sz="1600" dirty="0">
                <a:latin typeface="+mj-ea"/>
                <a:ea typeface="+mj-ea"/>
              </a:rPr>
              <a:t>이</a:t>
            </a:r>
            <a:r>
              <a:rPr lang="en-US" altLang="ko-KR" sz="1600" dirty="0" smtClean="0">
                <a:latin typeface="+mj-ea"/>
                <a:ea typeface="+mj-ea"/>
              </a:rPr>
              <a:t>), </a:t>
            </a:r>
            <a:r>
              <a:rPr lang="ko-KR" altLang="en-US" sz="1600" dirty="0" smtClean="0">
                <a:latin typeface="+mj-ea"/>
                <a:ea typeface="+mj-ea"/>
              </a:rPr>
              <a:t>제작연도</a:t>
            </a:r>
            <a:endParaRPr lang="ko-KR" altLang="en-US" sz="1600" dirty="0">
              <a:latin typeface="+mj-ea"/>
              <a:ea typeface="+mj-ea"/>
            </a:endParaRPr>
          </a:p>
        </p:txBody>
      </p:sp>
      <p:sp>
        <p:nvSpPr>
          <p:cNvPr id="8" name="모서리가 접힌 도형 3"/>
          <p:cNvSpPr/>
          <p:nvPr/>
        </p:nvSpPr>
        <p:spPr>
          <a:xfrm>
            <a:off x="413502" y="404664"/>
            <a:ext cx="8385704" cy="5616624"/>
          </a:xfrm>
          <a:custGeom>
            <a:avLst/>
            <a:gdLst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61806 w 8928992"/>
              <a:gd name="connsiteY1" fmla="*/ 2910463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61806 w 8928992"/>
              <a:gd name="connsiteY1" fmla="*/ 2899831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50232 w 8928992"/>
              <a:gd name="connsiteY1" fmla="*/ 2893793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928992" h="3456384" stroke="0" extrusionOk="0">
                <a:moveTo>
                  <a:pt x="0" y="0"/>
                </a:moveTo>
                <a:lnTo>
                  <a:pt x="8928992" y="0"/>
                </a:lnTo>
                <a:lnTo>
                  <a:pt x="8928992" y="2880308"/>
                </a:lnTo>
                <a:lnTo>
                  <a:pt x="8352916" y="3456384"/>
                </a:lnTo>
                <a:lnTo>
                  <a:pt x="0" y="3456384"/>
                </a:lnTo>
                <a:lnTo>
                  <a:pt x="0" y="0"/>
                </a:lnTo>
                <a:close/>
              </a:path>
              <a:path w="8928992" h="3456384" fill="darkenLess" stroke="0" extrusionOk="0">
                <a:moveTo>
                  <a:pt x="8352916" y="3456384"/>
                </a:moveTo>
                <a:lnTo>
                  <a:pt x="8468132" y="2995524"/>
                </a:lnTo>
                <a:lnTo>
                  <a:pt x="8928992" y="2880308"/>
                </a:lnTo>
                <a:lnTo>
                  <a:pt x="8352916" y="3456384"/>
                </a:lnTo>
                <a:close/>
              </a:path>
              <a:path w="8928992" h="3456384" fill="none" extrusionOk="0">
                <a:moveTo>
                  <a:pt x="8352916" y="3456384"/>
                </a:moveTo>
                <a:cubicBezTo>
                  <a:pt x="8352021" y="3268854"/>
                  <a:pt x="8351127" y="3081323"/>
                  <a:pt x="8350232" y="2893793"/>
                </a:cubicBezTo>
                <a:lnTo>
                  <a:pt x="8928992" y="2880308"/>
                </a:lnTo>
                <a:lnTo>
                  <a:pt x="8352916" y="3456384"/>
                </a:lnTo>
                <a:lnTo>
                  <a:pt x="0" y="3456384"/>
                </a:lnTo>
                <a:lnTo>
                  <a:pt x="0" y="0"/>
                </a:lnTo>
                <a:lnTo>
                  <a:pt x="8928992" y="0"/>
                </a:lnTo>
                <a:lnTo>
                  <a:pt x="8928992" y="2880308"/>
                </a:lnTo>
              </a:path>
            </a:pathLst>
          </a:cu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dirty="0" smtClean="0">
                <a:solidFill>
                  <a:schemeClr val="tx1"/>
                </a:solidFill>
              </a:rPr>
              <a:t>작품 사진</a:t>
            </a:r>
            <a:r>
              <a:rPr lang="en-US" altLang="ko-KR" sz="1600" dirty="0" smtClean="0">
                <a:solidFill>
                  <a:schemeClr val="tx1"/>
                </a:solidFill>
              </a:rPr>
              <a:t> </a:t>
            </a:r>
            <a:r>
              <a:rPr lang="ko-KR" altLang="en-US" sz="1600" dirty="0" smtClean="0">
                <a:solidFill>
                  <a:schemeClr val="tx1"/>
                </a:solidFill>
              </a:rPr>
              <a:t>부착</a:t>
            </a:r>
            <a:endParaRPr lang="en-US" altLang="ko-KR" sz="1600" dirty="0" smtClean="0">
              <a:solidFill>
                <a:schemeClr val="tx1"/>
              </a:solidFill>
            </a:endParaRPr>
          </a:p>
          <a:p>
            <a:pPr algn="ctr"/>
            <a:r>
              <a:rPr lang="en-US" altLang="ko-KR" sz="1600" dirty="0" smtClean="0">
                <a:solidFill>
                  <a:schemeClr val="tx1"/>
                </a:solidFill>
              </a:rPr>
              <a:t>(</a:t>
            </a:r>
            <a:r>
              <a:rPr lang="ko-KR" altLang="en-US" sz="1600" dirty="0" smtClean="0">
                <a:solidFill>
                  <a:schemeClr val="tx1"/>
                </a:solidFill>
              </a:rPr>
              <a:t>영상 작품인 경우 </a:t>
            </a:r>
            <a:r>
              <a:rPr lang="ko-KR" altLang="en-US" sz="1600" dirty="0" err="1" smtClean="0">
                <a:solidFill>
                  <a:schemeClr val="tx1"/>
                </a:solidFill>
              </a:rPr>
              <a:t>스틸컷</a:t>
            </a:r>
            <a:r>
              <a:rPr lang="ko-KR" altLang="en-US" sz="1600" dirty="0" smtClean="0">
                <a:solidFill>
                  <a:schemeClr val="tx1"/>
                </a:solidFill>
              </a:rPr>
              <a:t> 부착</a:t>
            </a:r>
            <a:r>
              <a:rPr lang="en-US" altLang="ko-KR" sz="1600" dirty="0" smtClean="0">
                <a:solidFill>
                  <a:schemeClr val="tx1"/>
                </a:solidFill>
              </a:rPr>
              <a:t>)</a:t>
            </a:r>
            <a:endParaRPr lang="ko-KR" altLang="en-US" sz="1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8231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모서리가 접힌 도형 3"/>
          <p:cNvSpPr/>
          <p:nvPr/>
        </p:nvSpPr>
        <p:spPr>
          <a:xfrm>
            <a:off x="362760" y="1268760"/>
            <a:ext cx="4065224" cy="2520280"/>
          </a:xfrm>
          <a:custGeom>
            <a:avLst/>
            <a:gdLst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61806 w 8928992"/>
              <a:gd name="connsiteY1" fmla="*/ 2910463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61806 w 8928992"/>
              <a:gd name="connsiteY1" fmla="*/ 2899831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50232 w 8928992"/>
              <a:gd name="connsiteY1" fmla="*/ 2893793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928992" h="3456384" stroke="0" extrusionOk="0">
                <a:moveTo>
                  <a:pt x="0" y="0"/>
                </a:moveTo>
                <a:lnTo>
                  <a:pt x="8928992" y="0"/>
                </a:lnTo>
                <a:lnTo>
                  <a:pt x="8928992" y="2880308"/>
                </a:lnTo>
                <a:lnTo>
                  <a:pt x="8352916" y="3456384"/>
                </a:lnTo>
                <a:lnTo>
                  <a:pt x="0" y="3456384"/>
                </a:lnTo>
                <a:lnTo>
                  <a:pt x="0" y="0"/>
                </a:lnTo>
                <a:close/>
              </a:path>
              <a:path w="8928992" h="3456384" fill="darkenLess" stroke="0" extrusionOk="0">
                <a:moveTo>
                  <a:pt x="8352916" y="3456384"/>
                </a:moveTo>
                <a:lnTo>
                  <a:pt x="8468132" y="2995524"/>
                </a:lnTo>
                <a:lnTo>
                  <a:pt x="8928992" y="2880308"/>
                </a:lnTo>
                <a:lnTo>
                  <a:pt x="8352916" y="3456384"/>
                </a:lnTo>
                <a:close/>
              </a:path>
              <a:path w="8928992" h="3456384" fill="none" extrusionOk="0">
                <a:moveTo>
                  <a:pt x="8352916" y="3456384"/>
                </a:moveTo>
                <a:cubicBezTo>
                  <a:pt x="8352021" y="3268854"/>
                  <a:pt x="8351127" y="3081323"/>
                  <a:pt x="8350232" y="2893793"/>
                </a:cubicBezTo>
                <a:lnTo>
                  <a:pt x="8928992" y="2880308"/>
                </a:lnTo>
                <a:lnTo>
                  <a:pt x="8352916" y="3456384"/>
                </a:lnTo>
                <a:lnTo>
                  <a:pt x="0" y="3456384"/>
                </a:lnTo>
                <a:lnTo>
                  <a:pt x="0" y="0"/>
                </a:lnTo>
                <a:lnTo>
                  <a:pt x="8928992" y="0"/>
                </a:lnTo>
                <a:lnTo>
                  <a:pt x="8928992" y="2880308"/>
                </a:lnTo>
              </a:path>
            </a:pathLst>
          </a:cu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dirty="0" smtClean="0">
                <a:solidFill>
                  <a:schemeClr val="tx1"/>
                </a:solidFill>
              </a:rPr>
              <a:t>전시 광경 사진</a:t>
            </a:r>
            <a:r>
              <a:rPr lang="en-US" altLang="ko-KR" sz="1600" dirty="0" smtClean="0">
                <a:solidFill>
                  <a:schemeClr val="tx1"/>
                </a:solidFill>
              </a:rPr>
              <a:t> </a:t>
            </a:r>
            <a:r>
              <a:rPr lang="ko-KR" altLang="en-US" sz="1600" dirty="0" smtClean="0">
                <a:solidFill>
                  <a:schemeClr val="tx1"/>
                </a:solidFill>
              </a:rPr>
              <a:t>부착</a:t>
            </a:r>
            <a:endParaRPr lang="ko-KR" altLang="en-US" sz="1600" dirty="0">
              <a:solidFill>
                <a:schemeClr val="tx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95535" y="333754"/>
            <a:ext cx="6048673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100" b="1" dirty="0" smtClean="0">
                <a:latin typeface="+mj-ea"/>
                <a:ea typeface="+mj-ea"/>
              </a:rPr>
              <a:t>주요전시 </a:t>
            </a:r>
            <a:r>
              <a:rPr lang="en-US" altLang="ko-KR" sz="2100" b="1" dirty="0" smtClean="0">
                <a:latin typeface="+mj-ea"/>
                <a:ea typeface="+mj-ea"/>
              </a:rPr>
              <a:t>: &lt;</a:t>
            </a:r>
            <a:r>
              <a:rPr lang="en-US" altLang="ko-KR" sz="2100" b="1" dirty="0">
                <a:latin typeface="+mj-ea"/>
              </a:rPr>
              <a:t>○○○</a:t>
            </a:r>
            <a:r>
              <a:rPr lang="en-US" altLang="ko-KR" sz="2100" b="1" dirty="0" smtClean="0">
                <a:latin typeface="+mj-ea"/>
                <a:ea typeface="+mj-ea"/>
              </a:rPr>
              <a:t>&gt;</a:t>
            </a:r>
            <a:endParaRPr lang="ko-KR" altLang="en-US" sz="2100" b="1" dirty="0">
              <a:latin typeface="+mj-ea"/>
              <a:ea typeface="+mj-ea"/>
            </a:endParaRPr>
          </a:p>
        </p:txBody>
      </p:sp>
      <p:cxnSp>
        <p:nvCxnSpPr>
          <p:cNvPr id="17" name="직선 연결선 16"/>
          <p:cNvCxnSpPr/>
          <p:nvPr/>
        </p:nvCxnSpPr>
        <p:spPr>
          <a:xfrm>
            <a:off x="0" y="980728"/>
            <a:ext cx="9144000" cy="0"/>
          </a:xfrm>
          <a:prstGeom prst="line">
            <a:avLst/>
          </a:prstGeom>
          <a:ln w="3175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7" name="표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35115590"/>
              </p:ext>
            </p:extLst>
          </p:nvPr>
        </p:nvGraphicFramePr>
        <p:xfrm>
          <a:off x="359532" y="4077072"/>
          <a:ext cx="8424936" cy="244827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21608"/>
                <a:gridCol w="6603328"/>
              </a:tblGrid>
              <a:tr h="4451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 smtClean="0"/>
                        <a:t>전시일정</a:t>
                      </a:r>
                      <a:endParaRPr lang="ko-KR" altLang="en-US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0000.</a:t>
                      </a:r>
                      <a:r>
                        <a:rPr lang="en-US" altLang="ko-KR" baseline="0" dirty="0" smtClean="0"/>
                        <a:t> 00. 00 ~ 0000. 00. 00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51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 smtClean="0"/>
                        <a:t>전시장소</a:t>
                      </a:r>
                      <a:endParaRPr lang="ko-KR" altLang="en-US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b="1" dirty="0" smtClean="0">
                          <a:latin typeface="+mj-ea"/>
                        </a:rPr>
                        <a:t>○○</a:t>
                      </a:r>
                      <a:r>
                        <a:rPr lang="ko-KR" altLang="en-US" sz="1800" b="1" dirty="0" smtClean="0">
                          <a:latin typeface="+mj-ea"/>
                        </a:rPr>
                        <a:t>갤러리</a:t>
                      </a:r>
                      <a:r>
                        <a:rPr lang="en-US" altLang="ko-KR" sz="1800" b="1" dirty="0" smtClean="0">
                          <a:latin typeface="+mj-ea"/>
                        </a:rPr>
                        <a:t>(</a:t>
                      </a:r>
                      <a:r>
                        <a:rPr lang="ko-KR" altLang="en-US" sz="1800" b="1" dirty="0" smtClean="0">
                          <a:latin typeface="+mj-ea"/>
                        </a:rPr>
                        <a:t>서울시</a:t>
                      </a:r>
                      <a:r>
                        <a:rPr lang="en-US" altLang="ko-KR" sz="1800" b="1" baseline="0" dirty="0" smtClean="0">
                          <a:latin typeface="+mj-ea"/>
                        </a:rPr>
                        <a:t> </a:t>
                      </a:r>
                      <a:r>
                        <a:rPr lang="ko-KR" altLang="en-US" sz="1800" b="1" baseline="0" dirty="0" smtClean="0">
                          <a:latin typeface="+mj-ea"/>
                        </a:rPr>
                        <a:t>종로구 </a:t>
                      </a:r>
                      <a:r>
                        <a:rPr lang="en-US" altLang="ko-KR" sz="1800" b="1" dirty="0" smtClean="0">
                          <a:latin typeface="+mj-ea"/>
                        </a:rPr>
                        <a:t>○○</a:t>
                      </a:r>
                      <a:r>
                        <a:rPr lang="ko-KR" altLang="en-US" sz="1800" b="1" dirty="0" smtClean="0">
                          <a:latin typeface="+mj-ea"/>
                        </a:rPr>
                        <a:t>로 </a:t>
                      </a:r>
                      <a:r>
                        <a:rPr lang="en-US" altLang="ko-KR" sz="1800" b="1" dirty="0" smtClean="0">
                          <a:latin typeface="+mj-ea"/>
                        </a:rPr>
                        <a:t>11)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12852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 smtClean="0"/>
                        <a:t>전시소개</a:t>
                      </a:r>
                      <a:endParaRPr lang="ko-KR" altLang="en-US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en-US" altLang="ko-KR" dirty="0" smtClean="0"/>
                    </a:p>
                    <a:p>
                      <a:pPr algn="ctr" latinLnBrk="1"/>
                      <a:r>
                        <a:rPr lang="ko-KR" altLang="en-US" dirty="0" smtClean="0"/>
                        <a:t>최대 </a:t>
                      </a:r>
                      <a:r>
                        <a:rPr lang="en-US" altLang="ko-KR" dirty="0" smtClean="0"/>
                        <a:t>3</a:t>
                      </a:r>
                      <a:r>
                        <a:rPr lang="ko-KR" altLang="en-US" dirty="0" smtClean="0"/>
                        <a:t>줄로 기입</a:t>
                      </a:r>
                      <a:endParaRPr lang="en-US" altLang="ko-KR" dirty="0" smtClean="0"/>
                    </a:p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51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 smtClean="0"/>
                        <a:t>영상링크</a:t>
                      </a:r>
                      <a:endParaRPr lang="ko-KR" altLang="en-US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http://www.hcf.or.kr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모서리가 접힌 도형 3"/>
          <p:cNvSpPr/>
          <p:nvPr/>
        </p:nvSpPr>
        <p:spPr>
          <a:xfrm>
            <a:off x="4716016" y="1265158"/>
            <a:ext cx="4065224" cy="2520280"/>
          </a:xfrm>
          <a:custGeom>
            <a:avLst/>
            <a:gdLst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61806 w 8928992"/>
              <a:gd name="connsiteY1" fmla="*/ 2910463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61806 w 8928992"/>
              <a:gd name="connsiteY1" fmla="*/ 2899831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50232 w 8928992"/>
              <a:gd name="connsiteY1" fmla="*/ 2893793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928992" h="3456384" stroke="0" extrusionOk="0">
                <a:moveTo>
                  <a:pt x="0" y="0"/>
                </a:moveTo>
                <a:lnTo>
                  <a:pt x="8928992" y="0"/>
                </a:lnTo>
                <a:lnTo>
                  <a:pt x="8928992" y="2880308"/>
                </a:lnTo>
                <a:lnTo>
                  <a:pt x="8352916" y="3456384"/>
                </a:lnTo>
                <a:lnTo>
                  <a:pt x="0" y="3456384"/>
                </a:lnTo>
                <a:lnTo>
                  <a:pt x="0" y="0"/>
                </a:lnTo>
                <a:close/>
              </a:path>
              <a:path w="8928992" h="3456384" fill="darkenLess" stroke="0" extrusionOk="0">
                <a:moveTo>
                  <a:pt x="8352916" y="3456384"/>
                </a:moveTo>
                <a:lnTo>
                  <a:pt x="8468132" y="2995524"/>
                </a:lnTo>
                <a:lnTo>
                  <a:pt x="8928992" y="2880308"/>
                </a:lnTo>
                <a:lnTo>
                  <a:pt x="8352916" y="3456384"/>
                </a:lnTo>
                <a:close/>
              </a:path>
              <a:path w="8928992" h="3456384" fill="none" extrusionOk="0">
                <a:moveTo>
                  <a:pt x="8352916" y="3456384"/>
                </a:moveTo>
                <a:cubicBezTo>
                  <a:pt x="8352021" y="3268854"/>
                  <a:pt x="8351127" y="3081323"/>
                  <a:pt x="8350232" y="2893793"/>
                </a:cubicBezTo>
                <a:lnTo>
                  <a:pt x="8928992" y="2880308"/>
                </a:lnTo>
                <a:lnTo>
                  <a:pt x="8352916" y="3456384"/>
                </a:lnTo>
                <a:lnTo>
                  <a:pt x="0" y="3456384"/>
                </a:lnTo>
                <a:lnTo>
                  <a:pt x="0" y="0"/>
                </a:lnTo>
                <a:lnTo>
                  <a:pt x="8928992" y="0"/>
                </a:lnTo>
                <a:lnTo>
                  <a:pt x="8928992" y="2880308"/>
                </a:lnTo>
              </a:path>
            </a:pathLst>
          </a:cu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dirty="0">
                <a:solidFill>
                  <a:schemeClr val="tx1"/>
                </a:solidFill>
              </a:rPr>
              <a:t>전시 광경 사진</a:t>
            </a:r>
            <a:r>
              <a:rPr lang="en-US" altLang="ko-KR" sz="1600" dirty="0">
                <a:solidFill>
                  <a:schemeClr val="tx1"/>
                </a:solidFill>
              </a:rPr>
              <a:t> </a:t>
            </a:r>
            <a:r>
              <a:rPr lang="ko-KR" altLang="en-US" sz="1600" dirty="0">
                <a:solidFill>
                  <a:schemeClr val="tx1"/>
                </a:solidFill>
              </a:rPr>
              <a:t>부착</a:t>
            </a:r>
          </a:p>
        </p:txBody>
      </p:sp>
    </p:spTree>
    <p:extLst>
      <p:ext uri="{BB962C8B-B14F-4D97-AF65-F5344CB8AC3E}">
        <p14:creationId xmlns:p14="http://schemas.microsoft.com/office/powerpoint/2010/main" val="3361093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모서리가 접힌 도형 3"/>
          <p:cNvSpPr/>
          <p:nvPr/>
        </p:nvSpPr>
        <p:spPr>
          <a:xfrm>
            <a:off x="362760" y="1268760"/>
            <a:ext cx="4065224" cy="2520280"/>
          </a:xfrm>
          <a:custGeom>
            <a:avLst/>
            <a:gdLst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61806 w 8928992"/>
              <a:gd name="connsiteY1" fmla="*/ 2910463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61806 w 8928992"/>
              <a:gd name="connsiteY1" fmla="*/ 2899831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50232 w 8928992"/>
              <a:gd name="connsiteY1" fmla="*/ 2893793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928992" h="3456384" stroke="0" extrusionOk="0">
                <a:moveTo>
                  <a:pt x="0" y="0"/>
                </a:moveTo>
                <a:lnTo>
                  <a:pt x="8928992" y="0"/>
                </a:lnTo>
                <a:lnTo>
                  <a:pt x="8928992" y="2880308"/>
                </a:lnTo>
                <a:lnTo>
                  <a:pt x="8352916" y="3456384"/>
                </a:lnTo>
                <a:lnTo>
                  <a:pt x="0" y="3456384"/>
                </a:lnTo>
                <a:lnTo>
                  <a:pt x="0" y="0"/>
                </a:lnTo>
                <a:close/>
              </a:path>
              <a:path w="8928992" h="3456384" fill="darkenLess" stroke="0" extrusionOk="0">
                <a:moveTo>
                  <a:pt x="8352916" y="3456384"/>
                </a:moveTo>
                <a:lnTo>
                  <a:pt x="8468132" y="2995524"/>
                </a:lnTo>
                <a:lnTo>
                  <a:pt x="8928992" y="2880308"/>
                </a:lnTo>
                <a:lnTo>
                  <a:pt x="8352916" y="3456384"/>
                </a:lnTo>
                <a:close/>
              </a:path>
              <a:path w="8928992" h="3456384" fill="none" extrusionOk="0">
                <a:moveTo>
                  <a:pt x="8352916" y="3456384"/>
                </a:moveTo>
                <a:cubicBezTo>
                  <a:pt x="8352021" y="3268854"/>
                  <a:pt x="8351127" y="3081323"/>
                  <a:pt x="8350232" y="2893793"/>
                </a:cubicBezTo>
                <a:lnTo>
                  <a:pt x="8928992" y="2880308"/>
                </a:lnTo>
                <a:lnTo>
                  <a:pt x="8352916" y="3456384"/>
                </a:lnTo>
                <a:lnTo>
                  <a:pt x="0" y="3456384"/>
                </a:lnTo>
                <a:lnTo>
                  <a:pt x="0" y="0"/>
                </a:lnTo>
                <a:lnTo>
                  <a:pt x="8928992" y="0"/>
                </a:lnTo>
                <a:lnTo>
                  <a:pt x="8928992" y="2880308"/>
                </a:lnTo>
              </a:path>
            </a:pathLst>
          </a:cu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dirty="0">
                <a:solidFill>
                  <a:schemeClr val="tx1"/>
                </a:solidFill>
              </a:rPr>
              <a:t>전시 광경 사진</a:t>
            </a:r>
            <a:r>
              <a:rPr lang="en-US" altLang="ko-KR" sz="1600" dirty="0">
                <a:solidFill>
                  <a:schemeClr val="tx1"/>
                </a:solidFill>
              </a:rPr>
              <a:t> </a:t>
            </a:r>
            <a:r>
              <a:rPr lang="ko-KR" altLang="en-US" sz="1600" dirty="0">
                <a:solidFill>
                  <a:schemeClr val="tx1"/>
                </a:solidFill>
              </a:rPr>
              <a:t>부착</a:t>
            </a:r>
          </a:p>
        </p:txBody>
      </p:sp>
      <p:cxnSp>
        <p:nvCxnSpPr>
          <p:cNvPr id="17" name="직선 연결선 16"/>
          <p:cNvCxnSpPr/>
          <p:nvPr/>
        </p:nvCxnSpPr>
        <p:spPr>
          <a:xfrm>
            <a:off x="0" y="980728"/>
            <a:ext cx="9144000" cy="0"/>
          </a:xfrm>
          <a:prstGeom prst="line">
            <a:avLst/>
          </a:prstGeom>
          <a:ln w="3175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모서리가 접힌 도형 3"/>
          <p:cNvSpPr/>
          <p:nvPr/>
        </p:nvSpPr>
        <p:spPr>
          <a:xfrm>
            <a:off x="4716016" y="1261253"/>
            <a:ext cx="4065224" cy="2520280"/>
          </a:xfrm>
          <a:custGeom>
            <a:avLst/>
            <a:gdLst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61806 w 8928992"/>
              <a:gd name="connsiteY1" fmla="*/ 2910463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61806 w 8928992"/>
              <a:gd name="connsiteY1" fmla="*/ 2899831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50232 w 8928992"/>
              <a:gd name="connsiteY1" fmla="*/ 2893793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928992" h="3456384" stroke="0" extrusionOk="0">
                <a:moveTo>
                  <a:pt x="0" y="0"/>
                </a:moveTo>
                <a:lnTo>
                  <a:pt x="8928992" y="0"/>
                </a:lnTo>
                <a:lnTo>
                  <a:pt x="8928992" y="2880308"/>
                </a:lnTo>
                <a:lnTo>
                  <a:pt x="8352916" y="3456384"/>
                </a:lnTo>
                <a:lnTo>
                  <a:pt x="0" y="3456384"/>
                </a:lnTo>
                <a:lnTo>
                  <a:pt x="0" y="0"/>
                </a:lnTo>
                <a:close/>
              </a:path>
              <a:path w="8928992" h="3456384" fill="darkenLess" stroke="0" extrusionOk="0">
                <a:moveTo>
                  <a:pt x="8352916" y="3456384"/>
                </a:moveTo>
                <a:lnTo>
                  <a:pt x="8468132" y="2995524"/>
                </a:lnTo>
                <a:lnTo>
                  <a:pt x="8928992" y="2880308"/>
                </a:lnTo>
                <a:lnTo>
                  <a:pt x="8352916" y="3456384"/>
                </a:lnTo>
                <a:close/>
              </a:path>
              <a:path w="8928992" h="3456384" fill="none" extrusionOk="0">
                <a:moveTo>
                  <a:pt x="8352916" y="3456384"/>
                </a:moveTo>
                <a:cubicBezTo>
                  <a:pt x="8352021" y="3268854"/>
                  <a:pt x="8351127" y="3081323"/>
                  <a:pt x="8350232" y="2893793"/>
                </a:cubicBezTo>
                <a:lnTo>
                  <a:pt x="8928992" y="2880308"/>
                </a:lnTo>
                <a:lnTo>
                  <a:pt x="8352916" y="3456384"/>
                </a:lnTo>
                <a:lnTo>
                  <a:pt x="0" y="3456384"/>
                </a:lnTo>
                <a:lnTo>
                  <a:pt x="0" y="0"/>
                </a:lnTo>
                <a:lnTo>
                  <a:pt x="8928992" y="0"/>
                </a:lnTo>
                <a:lnTo>
                  <a:pt x="8928992" y="2880308"/>
                </a:lnTo>
              </a:path>
            </a:pathLst>
          </a:cu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dirty="0">
                <a:solidFill>
                  <a:schemeClr val="tx1"/>
                </a:solidFill>
              </a:rPr>
              <a:t>전시 광경 사진</a:t>
            </a:r>
            <a:r>
              <a:rPr lang="en-US" altLang="ko-KR" sz="1600" dirty="0">
                <a:solidFill>
                  <a:schemeClr val="tx1"/>
                </a:solidFill>
              </a:rPr>
              <a:t> </a:t>
            </a:r>
            <a:r>
              <a:rPr lang="ko-KR" altLang="en-US" sz="1600" dirty="0">
                <a:solidFill>
                  <a:schemeClr val="tx1"/>
                </a:solidFill>
              </a:rPr>
              <a:t>부착</a:t>
            </a:r>
          </a:p>
        </p:txBody>
      </p:sp>
      <p:sp>
        <p:nvSpPr>
          <p:cNvPr id="9" name="모서리가 접힌 도형 3"/>
          <p:cNvSpPr/>
          <p:nvPr/>
        </p:nvSpPr>
        <p:spPr>
          <a:xfrm>
            <a:off x="362760" y="4052471"/>
            <a:ext cx="4065224" cy="2520280"/>
          </a:xfrm>
          <a:custGeom>
            <a:avLst/>
            <a:gdLst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61806 w 8928992"/>
              <a:gd name="connsiteY1" fmla="*/ 2910463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61806 w 8928992"/>
              <a:gd name="connsiteY1" fmla="*/ 2899831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50232 w 8928992"/>
              <a:gd name="connsiteY1" fmla="*/ 2893793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928992" h="3456384" stroke="0" extrusionOk="0">
                <a:moveTo>
                  <a:pt x="0" y="0"/>
                </a:moveTo>
                <a:lnTo>
                  <a:pt x="8928992" y="0"/>
                </a:lnTo>
                <a:lnTo>
                  <a:pt x="8928992" y="2880308"/>
                </a:lnTo>
                <a:lnTo>
                  <a:pt x="8352916" y="3456384"/>
                </a:lnTo>
                <a:lnTo>
                  <a:pt x="0" y="3456384"/>
                </a:lnTo>
                <a:lnTo>
                  <a:pt x="0" y="0"/>
                </a:lnTo>
                <a:close/>
              </a:path>
              <a:path w="8928992" h="3456384" fill="darkenLess" stroke="0" extrusionOk="0">
                <a:moveTo>
                  <a:pt x="8352916" y="3456384"/>
                </a:moveTo>
                <a:lnTo>
                  <a:pt x="8468132" y="2995524"/>
                </a:lnTo>
                <a:lnTo>
                  <a:pt x="8928992" y="2880308"/>
                </a:lnTo>
                <a:lnTo>
                  <a:pt x="8352916" y="3456384"/>
                </a:lnTo>
                <a:close/>
              </a:path>
              <a:path w="8928992" h="3456384" fill="none" extrusionOk="0">
                <a:moveTo>
                  <a:pt x="8352916" y="3456384"/>
                </a:moveTo>
                <a:cubicBezTo>
                  <a:pt x="8352021" y="3268854"/>
                  <a:pt x="8351127" y="3081323"/>
                  <a:pt x="8350232" y="2893793"/>
                </a:cubicBezTo>
                <a:lnTo>
                  <a:pt x="8928992" y="2880308"/>
                </a:lnTo>
                <a:lnTo>
                  <a:pt x="8352916" y="3456384"/>
                </a:lnTo>
                <a:lnTo>
                  <a:pt x="0" y="3456384"/>
                </a:lnTo>
                <a:lnTo>
                  <a:pt x="0" y="0"/>
                </a:lnTo>
                <a:lnTo>
                  <a:pt x="8928992" y="0"/>
                </a:lnTo>
                <a:lnTo>
                  <a:pt x="8928992" y="2880308"/>
                </a:lnTo>
              </a:path>
            </a:pathLst>
          </a:cu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dirty="0">
                <a:solidFill>
                  <a:schemeClr val="tx1"/>
                </a:solidFill>
              </a:rPr>
              <a:t>전시 광경 사진</a:t>
            </a:r>
            <a:r>
              <a:rPr lang="en-US" altLang="ko-KR" sz="1600" dirty="0">
                <a:solidFill>
                  <a:schemeClr val="tx1"/>
                </a:solidFill>
              </a:rPr>
              <a:t> </a:t>
            </a:r>
            <a:r>
              <a:rPr lang="ko-KR" altLang="en-US" sz="1600" dirty="0">
                <a:solidFill>
                  <a:schemeClr val="tx1"/>
                </a:solidFill>
              </a:rPr>
              <a:t>부착</a:t>
            </a:r>
          </a:p>
        </p:txBody>
      </p:sp>
      <p:sp>
        <p:nvSpPr>
          <p:cNvPr id="10" name="모서리가 접힌 도형 3"/>
          <p:cNvSpPr/>
          <p:nvPr/>
        </p:nvSpPr>
        <p:spPr>
          <a:xfrm>
            <a:off x="4716016" y="4044964"/>
            <a:ext cx="4065224" cy="2520280"/>
          </a:xfrm>
          <a:custGeom>
            <a:avLst/>
            <a:gdLst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61806 w 8928992"/>
              <a:gd name="connsiteY1" fmla="*/ 2910463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61806 w 8928992"/>
              <a:gd name="connsiteY1" fmla="*/ 2899831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50232 w 8928992"/>
              <a:gd name="connsiteY1" fmla="*/ 2893793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928992" h="3456384" stroke="0" extrusionOk="0">
                <a:moveTo>
                  <a:pt x="0" y="0"/>
                </a:moveTo>
                <a:lnTo>
                  <a:pt x="8928992" y="0"/>
                </a:lnTo>
                <a:lnTo>
                  <a:pt x="8928992" y="2880308"/>
                </a:lnTo>
                <a:lnTo>
                  <a:pt x="8352916" y="3456384"/>
                </a:lnTo>
                <a:lnTo>
                  <a:pt x="0" y="3456384"/>
                </a:lnTo>
                <a:lnTo>
                  <a:pt x="0" y="0"/>
                </a:lnTo>
                <a:close/>
              </a:path>
              <a:path w="8928992" h="3456384" fill="darkenLess" stroke="0" extrusionOk="0">
                <a:moveTo>
                  <a:pt x="8352916" y="3456384"/>
                </a:moveTo>
                <a:lnTo>
                  <a:pt x="8468132" y="2995524"/>
                </a:lnTo>
                <a:lnTo>
                  <a:pt x="8928992" y="2880308"/>
                </a:lnTo>
                <a:lnTo>
                  <a:pt x="8352916" y="3456384"/>
                </a:lnTo>
                <a:close/>
              </a:path>
              <a:path w="8928992" h="3456384" fill="none" extrusionOk="0">
                <a:moveTo>
                  <a:pt x="8352916" y="3456384"/>
                </a:moveTo>
                <a:cubicBezTo>
                  <a:pt x="8352021" y="3268854"/>
                  <a:pt x="8351127" y="3081323"/>
                  <a:pt x="8350232" y="2893793"/>
                </a:cubicBezTo>
                <a:lnTo>
                  <a:pt x="8928992" y="2880308"/>
                </a:lnTo>
                <a:lnTo>
                  <a:pt x="8352916" y="3456384"/>
                </a:lnTo>
                <a:lnTo>
                  <a:pt x="0" y="3456384"/>
                </a:lnTo>
                <a:lnTo>
                  <a:pt x="0" y="0"/>
                </a:lnTo>
                <a:lnTo>
                  <a:pt x="8928992" y="0"/>
                </a:lnTo>
                <a:lnTo>
                  <a:pt x="8928992" y="2880308"/>
                </a:lnTo>
              </a:path>
            </a:pathLst>
          </a:cu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dirty="0">
                <a:solidFill>
                  <a:schemeClr val="tx1"/>
                </a:solidFill>
              </a:rPr>
              <a:t>전시 광경 사진</a:t>
            </a:r>
            <a:r>
              <a:rPr lang="en-US" altLang="ko-KR" sz="1600" dirty="0">
                <a:solidFill>
                  <a:schemeClr val="tx1"/>
                </a:solidFill>
              </a:rPr>
              <a:t> </a:t>
            </a:r>
            <a:r>
              <a:rPr lang="ko-KR" altLang="en-US" sz="1600" dirty="0">
                <a:solidFill>
                  <a:schemeClr val="tx1"/>
                </a:solidFill>
              </a:rPr>
              <a:t>부착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95535" y="333754"/>
            <a:ext cx="6048673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100" b="1" dirty="0" smtClean="0">
                <a:latin typeface="+mj-ea"/>
                <a:ea typeface="+mj-ea"/>
              </a:rPr>
              <a:t>주요전시 </a:t>
            </a:r>
            <a:r>
              <a:rPr lang="en-US" altLang="ko-KR" sz="2100" b="1" dirty="0" smtClean="0">
                <a:latin typeface="+mj-ea"/>
                <a:ea typeface="+mj-ea"/>
              </a:rPr>
              <a:t>: &lt;</a:t>
            </a:r>
            <a:r>
              <a:rPr lang="en-US" altLang="ko-KR" sz="2100" b="1" dirty="0">
                <a:latin typeface="+mj-ea"/>
              </a:rPr>
              <a:t>○○○</a:t>
            </a:r>
            <a:r>
              <a:rPr lang="en-US" altLang="ko-KR" sz="2100" b="1" dirty="0" smtClean="0">
                <a:latin typeface="+mj-ea"/>
                <a:ea typeface="+mj-ea"/>
              </a:rPr>
              <a:t>&gt;</a:t>
            </a:r>
            <a:endParaRPr lang="ko-KR" altLang="en-US" sz="2100" b="1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234466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직선 연결선 16"/>
          <p:cNvCxnSpPr/>
          <p:nvPr/>
        </p:nvCxnSpPr>
        <p:spPr>
          <a:xfrm>
            <a:off x="0" y="980728"/>
            <a:ext cx="9144000" cy="0"/>
          </a:xfrm>
          <a:prstGeom prst="line">
            <a:avLst/>
          </a:prstGeom>
          <a:ln w="3175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384903" y="1207385"/>
            <a:ext cx="69847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/>
              <a:t>전시 서문</a:t>
            </a:r>
            <a:endParaRPr lang="ko-KR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539552" y="1726661"/>
            <a:ext cx="8136904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/>
              <a:t>주요 내용</a:t>
            </a:r>
            <a:r>
              <a:rPr lang="en-US" altLang="ko-KR" dirty="0" smtClean="0"/>
              <a:t>(</a:t>
            </a:r>
            <a:r>
              <a:rPr lang="ko-KR" altLang="en-US" dirty="0" smtClean="0"/>
              <a:t>요약</a:t>
            </a:r>
            <a:r>
              <a:rPr lang="en-US" altLang="ko-KR" dirty="0" smtClean="0"/>
              <a:t>)</a:t>
            </a:r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ko-KR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395535" y="333754"/>
            <a:ext cx="6048673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100" b="1" dirty="0" smtClean="0">
                <a:latin typeface="+mj-ea"/>
                <a:ea typeface="+mj-ea"/>
              </a:rPr>
              <a:t>주요전시 </a:t>
            </a:r>
            <a:r>
              <a:rPr lang="en-US" altLang="ko-KR" sz="2100" b="1" dirty="0" smtClean="0">
                <a:latin typeface="+mj-ea"/>
                <a:ea typeface="+mj-ea"/>
              </a:rPr>
              <a:t>: &lt;</a:t>
            </a:r>
            <a:r>
              <a:rPr lang="en-US" altLang="ko-KR" sz="2100" b="1" dirty="0">
                <a:latin typeface="+mj-ea"/>
              </a:rPr>
              <a:t>○○○</a:t>
            </a:r>
            <a:r>
              <a:rPr lang="en-US" altLang="ko-KR" sz="2100" b="1" dirty="0" smtClean="0">
                <a:latin typeface="+mj-ea"/>
                <a:ea typeface="+mj-ea"/>
              </a:rPr>
              <a:t>&gt;</a:t>
            </a:r>
            <a:endParaRPr lang="ko-KR" altLang="en-US" sz="2100" b="1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843481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직선 연결선 16"/>
          <p:cNvCxnSpPr/>
          <p:nvPr/>
        </p:nvCxnSpPr>
        <p:spPr>
          <a:xfrm>
            <a:off x="0" y="980728"/>
            <a:ext cx="9144000" cy="0"/>
          </a:xfrm>
          <a:prstGeom prst="line">
            <a:avLst/>
          </a:prstGeom>
          <a:ln w="3175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384903" y="1207385"/>
            <a:ext cx="69847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/>
              <a:t>언론보도 스크랩</a:t>
            </a:r>
            <a:r>
              <a:rPr lang="en-US" altLang="ko-KR" dirty="0" smtClean="0"/>
              <a:t>(0000.00.00,  </a:t>
            </a:r>
            <a:r>
              <a:rPr lang="ko-KR" altLang="en-US" dirty="0"/>
              <a:t>○○</a:t>
            </a:r>
            <a:r>
              <a:rPr lang="ko-KR" altLang="en-US" dirty="0" smtClean="0"/>
              <a:t>일보</a:t>
            </a:r>
            <a:r>
              <a:rPr lang="en-US" altLang="ko-KR" dirty="0" smtClean="0"/>
              <a:t>)</a:t>
            </a:r>
            <a:endParaRPr lang="ko-KR" altLang="en-US" dirty="0"/>
          </a:p>
        </p:txBody>
      </p:sp>
      <p:sp>
        <p:nvSpPr>
          <p:cNvPr id="11" name="모서리가 접힌 도형 1"/>
          <p:cNvSpPr/>
          <p:nvPr/>
        </p:nvSpPr>
        <p:spPr>
          <a:xfrm>
            <a:off x="471066" y="1700808"/>
            <a:ext cx="4028926" cy="4868132"/>
          </a:xfrm>
          <a:custGeom>
            <a:avLst/>
            <a:gdLst>
              <a:gd name="connsiteX0" fmla="*/ 0 w 3528392"/>
              <a:gd name="connsiteY0" fmla="*/ 0 h 5328592"/>
              <a:gd name="connsiteX1" fmla="*/ 3528392 w 3528392"/>
              <a:gd name="connsiteY1" fmla="*/ 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0" fmla="*/ 2940315 w 3528392"/>
              <a:gd name="connsiteY0" fmla="*/ 5328592 h 5328592"/>
              <a:gd name="connsiteX1" fmla="*/ 3057930 w 3528392"/>
              <a:gd name="connsiteY1" fmla="*/ 485813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0" fmla="*/ 2940315 w 3528392"/>
              <a:gd name="connsiteY0" fmla="*/ 5328592 h 5328592"/>
              <a:gd name="connsiteX1" fmla="*/ 3057930 w 3528392"/>
              <a:gd name="connsiteY1" fmla="*/ 485813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6" fmla="*/ 3528392 w 3528392"/>
              <a:gd name="connsiteY6" fmla="*/ 0 h 5328592"/>
              <a:gd name="connsiteX7" fmla="*/ 3528392 w 3528392"/>
              <a:gd name="connsiteY7" fmla="*/ 4740515 h 5328592"/>
              <a:gd name="connsiteX0" fmla="*/ 0 w 3528392"/>
              <a:gd name="connsiteY0" fmla="*/ 0 h 5328592"/>
              <a:gd name="connsiteX1" fmla="*/ 3528392 w 3528392"/>
              <a:gd name="connsiteY1" fmla="*/ 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0" fmla="*/ 2940315 w 3528392"/>
              <a:gd name="connsiteY0" fmla="*/ 5328592 h 5328592"/>
              <a:gd name="connsiteX1" fmla="*/ 3057930 w 3528392"/>
              <a:gd name="connsiteY1" fmla="*/ 485813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0" fmla="*/ 2940315 w 3528392"/>
              <a:gd name="connsiteY0" fmla="*/ 5328592 h 5328592"/>
              <a:gd name="connsiteX1" fmla="*/ 2953815 w 3528392"/>
              <a:gd name="connsiteY1" fmla="*/ 4744961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6" fmla="*/ 3528392 w 3528392"/>
              <a:gd name="connsiteY6" fmla="*/ 0 h 5328592"/>
              <a:gd name="connsiteX7" fmla="*/ 3528392 w 3528392"/>
              <a:gd name="connsiteY7" fmla="*/ 4740515 h 5328592"/>
              <a:gd name="connsiteX0" fmla="*/ 0 w 3528392"/>
              <a:gd name="connsiteY0" fmla="*/ 0 h 5328592"/>
              <a:gd name="connsiteX1" fmla="*/ 3528392 w 3528392"/>
              <a:gd name="connsiteY1" fmla="*/ 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0" fmla="*/ 2940315 w 3528392"/>
              <a:gd name="connsiteY0" fmla="*/ 5328592 h 5328592"/>
              <a:gd name="connsiteX1" fmla="*/ 2949289 w 3528392"/>
              <a:gd name="connsiteY1" fmla="*/ 4749488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0" fmla="*/ 2940315 w 3528392"/>
              <a:gd name="connsiteY0" fmla="*/ 5328592 h 5328592"/>
              <a:gd name="connsiteX1" fmla="*/ 2953815 w 3528392"/>
              <a:gd name="connsiteY1" fmla="*/ 4744961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6" fmla="*/ 3528392 w 3528392"/>
              <a:gd name="connsiteY6" fmla="*/ 0 h 5328592"/>
              <a:gd name="connsiteX7" fmla="*/ 3528392 w 3528392"/>
              <a:gd name="connsiteY7" fmla="*/ 4740515 h 53285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528392" h="5328592" stroke="0" extrusionOk="0">
                <a:moveTo>
                  <a:pt x="0" y="0"/>
                </a:moveTo>
                <a:lnTo>
                  <a:pt x="3528392" y="0"/>
                </a:lnTo>
                <a:lnTo>
                  <a:pt x="3528392" y="4740515"/>
                </a:lnTo>
                <a:lnTo>
                  <a:pt x="2940315" y="5328592"/>
                </a:lnTo>
                <a:lnTo>
                  <a:pt x="0" y="5328592"/>
                </a:lnTo>
                <a:lnTo>
                  <a:pt x="0" y="0"/>
                </a:lnTo>
                <a:close/>
              </a:path>
              <a:path w="3528392" h="5328592" fill="darkenLess" stroke="0" extrusionOk="0">
                <a:moveTo>
                  <a:pt x="2940315" y="5328592"/>
                </a:moveTo>
                <a:lnTo>
                  <a:pt x="2949289" y="4749488"/>
                </a:lnTo>
                <a:lnTo>
                  <a:pt x="3528392" y="4740515"/>
                </a:lnTo>
                <a:lnTo>
                  <a:pt x="2940315" y="5328592"/>
                </a:lnTo>
                <a:close/>
              </a:path>
              <a:path w="3528392" h="5328592" fill="none" extrusionOk="0">
                <a:moveTo>
                  <a:pt x="2940315" y="5328592"/>
                </a:moveTo>
                <a:lnTo>
                  <a:pt x="2953815" y="4744961"/>
                </a:lnTo>
                <a:lnTo>
                  <a:pt x="3528392" y="4740515"/>
                </a:lnTo>
                <a:lnTo>
                  <a:pt x="2940315" y="5328592"/>
                </a:lnTo>
                <a:lnTo>
                  <a:pt x="0" y="5328592"/>
                </a:lnTo>
                <a:lnTo>
                  <a:pt x="0" y="0"/>
                </a:lnTo>
                <a:lnTo>
                  <a:pt x="3528392" y="0"/>
                </a:lnTo>
                <a:lnTo>
                  <a:pt x="3528392" y="4740515"/>
                </a:lnTo>
              </a:path>
            </a:pathLst>
          </a:cu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 smtClean="0">
                <a:solidFill>
                  <a:schemeClr val="tx1"/>
                </a:solidFill>
              </a:rPr>
              <a:t>언론보도 이미지</a:t>
            </a:r>
            <a:r>
              <a:rPr lang="en-US" altLang="ko-KR" dirty="0" smtClean="0">
                <a:solidFill>
                  <a:schemeClr val="tx1"/>
                </a:solidFill>
              </a:rPr>
              <a:t>(</a:t>
            </a:r>
            <a:r>
              <a:rPr lang="ko-KR" altLang="en-US" dirty="0" smtClean="0">
                <a:solidFill>
                  <a:schemeClr val="tx1"/>
                </a:solidFill>
              </a:rPr>
              <a:t>스캔</a:t>
            </a:r>
            <a:r>
              <a:rPr lang="en-US" altLang="ko-KR" dirty="0" smtClean="0">
                <a:solidFill>
                  <a:schemeClr val="tx1"/>
                </a:solidFill>
              </a:rPr>
              <a:t>, </a:t>
            </a:r>
            <a:r>
              <a:rPr lang="ko-KR" altLang="en-US" dirty="0" err="1" smtClean="0">
                <a:solidFill>
                  <a:schemeClr val="tx1"/>
                </a:solidFill>
              </a:rPr>
              <a:t>캡쳐</a:t>
            </a:r>
            <a:r>
              <a:rPr lang="en-US" altLang="ko-KR" dirty="0" smtClean="0">
                <a:solidFill>
                  <a:schemeClr val="tx1"/>
                </a:solidFill>
              </a:rPr>
              <a:t>)</a:t>
            </a:r>
            <a:r>
              <a:rPr lang="ko-KR" altLang="en-US" dirty="0" smtClean="0">
                <a:solidFill>
                  <a:schemeClr val="tx1"/>
                </a:solidFill>
              </a:rPr>
              <a:t> 부착</a:t>
            </a:r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860032" y="1708619"/>
            <a:ext cx="3816424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/>
              <a:t>기사 주요 내용</a:t>
            </a:r>
            <a:r>
              <a:rPr lang="en-US" altLang="ko-KR" dirty="0" smtClean="0"/>
              <a:t>(</a:t>
            </a:r>
            <a:r>
              <a:rPr lang="ko-KR" altLang="en-US" dirty="0" smtClean="0"/>
              <a:t>요약</a:t>
            </a:r>
            <a:r>
              <a:rPr lang="en-US" altLang="ko-KR" dirty="0" smtClean="0"/>
              <a:t>)</a:t>
            </a:r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ko-KR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395535" y="333754"/>
            <a:ext cx="6048673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100" b="1" dirty="0" smtClean="0">
                <a:latin typeface="+mj-ea"/>
                <a:ea typeface="+mj-ea"/>
              </a:rPr>
              <a:t>주요전시 </a:t>
            </a:r>
            <a:r>
              <a:rPr lang="en-US" altLang="ko-KR" sz="2100" b="1" dirty="0" smtClean="0">
                <a:latin typeface="+mj-ea"/>
                <a:ea typeface="+mj-ea"/>
              </a:rPr>
              <a:t>: &lt;</a:t>
            </a:r>
            <a:r>
              <a:rPr lang="en-US" altLang="ko-KR" sz="2100" b="1" dirty="0">
                <a:latin typeface="+mj-ea"/>
              </a:rPr>
              <a:t>○○○</a:t>
            </a:r>
            <a:r>
              <a:rPr lang="en-US" altLang="ko-KR" sz="2100" b="1" dirty="0" smtClean="0">
                <a:latin typeface="+mj-ea"/>
                <a:ea typeface="+mj-ea"/>
              </a:rPr>
              <a:t>&gt;</a:t>
            </a:r>
            <a:endParaRPr lang="ko-KR" altLang="en-US" sz="2100" b="1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037341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1199</TotalTime>
  <Words>619</Words>
  <Application>Microsoft Office PowerPoint</Application>
  <PresentationFormat>화면 슬라이드 쇼(4:3)</PresentationFormat>
  <Paragraphs>161</Paragraphs>
  <Slides>11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11</vt:i4>
      </vt:variant>
    </vt:vector>
  </HeadingPairs>
  <TitlesOfParts>
    <vt:vector size="12" baseType="lpstr"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2015 예술창작지원-시각예술 세부사업계획서</dc:title>
  <dc:creator>user</dc:creator>
  <cp:lastModifiedBy>USER</cp:lastModifiedBy>
  <cp:revision>135</cp:revision>
  <cp:lastPrinted>2017-01-12T05:42:51Z</cp:lastPrinted>
  <dcterms:created xsi:type="dcterms:W3CDTF">2014-12-08T04:12:53Z</dcterms:created>
  <dcterms:modified xsi:type="dcterms:W3CDTF">2021-07-14T06:14:41Z</dcterms:modified>
</cp:coreProperties>
</file>