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</p:sldIdLst>
  <p:sldSz cx="9144000" cy="6858000" type="screen4x3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33CA"/>
    <a:srgbClr val="E33093"/>
    <a:srgbClr val="442AD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40" y="-3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3066" y="-102"/>
      </p:cViewPr>
      <p:guideLst>
        <p:guide orient="horz" pos="3107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1855713" y="9372601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CA93C-E5CD-4EE4-B19A-4B568F2C515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1932235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D427CE-3D8A-42A2-9EEF-2AF396ECB1BE}" type="datetime1">
              <a:rPr lang="ko-KR" altLang="en-US" smtClean="0"/>
              <a:pPr/>
              <a:t>2022-01-14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F1BBC-ED50-4128-A7AD-FFD5FD21EE3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9341269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37EBE4C-C81E-4D66-AA03-0F134AD60BD6}" type="datetime1">
              <a:rPr lang="ko-KR" altLang="en-US" smtClean="0"/>
              <a:pPr/>
              <a:t>2022-01-14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642076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F0E151B-8167-4E6A-BC36-2C232E6A9727}" type="datetime1">
              <a:rPr lang="ko-KR" altLang="en-US" smtClean="0"/>
              <a:pPr/>
              <a:t>2022-01-14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144533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 userDrawn="1"/>
        </p:nvSpPr>
        <p:spPr>
          <a:xfrm>
            <a:off x="971600" y="0"/>
            <a:ext cx="8172400" cy="548680"/>
          </a:xfrm>
          <a:prstGeom prst="rect">
            <a:avLst/>
          </a:prstGeom>
          <a:solidFill>
            <a:srgbClr val="606060"/>
          </a:solidFill>
        </p:spPr>
        <p:txBody>
          <a:bodyPr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2015 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예술작품지원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시각예술 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포트폴리오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2800" b="1" spc="-15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Picture 2" descr="C:\Users\user\Documents\네이트온 받은 파일\서울문화재단 심볼(그래픽칼라)_축소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21"/>
          <a:stretch/>
        </p:blipFill>
        <p:spPr bwMode="auto">
          <a:xfrm>
            <a:off x="32519" y="1"/>
            <a:ext cx="939081" cy="5486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8844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GsKE6C1OAHE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사각형 설명선 19"/>
          <p:cNvSpPr/>
          <p:nvPr/>
        </p:nvSpPr>
        <p:spPr>
          <a:xfrm>
            <a:off x="539552" y="1484783"/>
            <a:ext cx="8064896" cy="4680521"/>
          </a:xfrm>
          <a:custGeom>
            <a:avLst/>
            <a:gdLst>
              <a:gd name="connsiteX0" fmla="*/ 0 w 5616624"/>
              <a:gd name="connsiteY0" fmla="*/ 0 h 4752528"/>
              <a:gd name="connsiteX1" fmla="*/ 936104 w 5616624"/>
              <a:gd name="connsiteY1" fmla="*/ 0 h 4752528"/>
              <a:gd name="connsiteX2" fmla="*/ 936104 w 5616624"/>
              <a:gd name="connsiteY2" fmla="*/ 0 h 4752528"/>
              <a:gd name="connsiteX3" fmla="*/ 2340260 w 5616624"/>
              <a:gd name="connsiteY3" fmla="*/ 0 h 4752528"/>
              <a:gd name="connsiteX4" fmla="*/ 5616624 w 5616624"/>
              <a:gd name="connsiteY4" fmla="*/ 0 h 4752528"/>
              <a:gd name="connsiteX5" fmla="*/ 5616624 w 5616624"/>
              <a:gd name="connsiteY5" fmla="*/ 2772308 h 4752528"/>
              <a:gd name="connsiteX6" fmla="*/ 5616624 w 5616624"/>
              <a:gd name="connsiteY6" fmla="*/ 2772308 h 4752528"/>
              <a:gd name="connsiteX7" fmla="*/ 5616624 w 5616624"/>
              <a:gd name="connsiteY7" fmla="*/ 3960440 h 4752528"/>
              <a:gd name="connsiteX8" fmla="*/ 5616624 w 5616624"/>
              <a:gd name="connsiteY8" fmla="*/ 4752528 h 4752528"/>
              <a:gd name="connsiteX9" fmla="*/ 2340260 w 5616624"/>
              <a:gd name="connsiteY9" fmla="*/ 4752528 h 4752528"/>
              <a:gd name="connsiteX10" fmla="*/ 1638201 w 5616624"/>
              <a:gd name="connsiteY10" fmla="*/ 5346594 h 4752528"/>
              <a:gd name="connsiteX11" fmla="*/ 936104 w 5616624"/>
              <a:gd name="connsiteY11" fmla="*/ 4752528 h 4752528"/>
              <a:gd name="connsiteX12" fmla="*/ 0 w 5616624"/>
              <a:gd name="connsiteY12" fmla="*/ 4752528 h 4752528"/>
              <a:gd name="connsiteX13" fmla="*/ 0 w 5616624"/>
              <a:gd name="connsiteY13" fmla="*/ 3960440 h 4752528"/>
              <a:gd name="connsiteX14" fmla="*/ 0 w 5616624"/>
              <a:gd name="connsiteY14" fmla="*/ 2772308 h 4752528"/>
              <a:gd name="connsiteX15" fmla="*/ 0 w 5616624"/>
              <a:gd name="connsiteY15" fmla="*/ 2772308 h 4752528"/>
              <a:gd name="connsiteX16" fmla="*/ 0 w 5616624"/>
              <a:gd name="connsiteY16" fmla="*/ 0 h 4752528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936104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1446467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1861794 w 5616624"/>
              <a:gd name="connsiteY9" fmla="*/ 4752528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2010650 w 5616624"/>
              <a:gd name="connsiteY9" fmla="*/ 4752529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4819580 w 5616624"/>
              <a:gd name="connsiteY11" fmla="*/ 4752529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612520"/>
              <a:gd name="connsiteX1" fmla="*/ 936104 w 5616624"/>
              <a:gd name="connsiteY1" fmla="*/ 0 h 5612520"/>
              <a:gd name="connsiteX2" fmla="*/ 936104 w 5616624"/>
              <a:gd name="connsiteY2" fmla="*/ 0 h 5612520"/>
              <a:gd name="connsiteX3" fmla="*/ 2340260 w 5616624"/>
              <a:gd name="connsiteY3" fmla="*/ 0 h 5612520"/>
              <a:gd name="connsiteX4" fmla="*/ 5616624 w 5616624"/>
              <a:gd name="connsiteY4" fmla="*/ 0 h 5612520"/>
              <a:gd name="connsiteX5" fmla="*/ 5616624 w 5616624"/>
              <a:gd name="connsiteY5" fmla="*/ 2772308 h 5612520"/>
              <a:gd name="connsiteX6" fmla="*/ 5616624 w 5616624"/>
              <a:gd name="connsiteY6" fmla="*/ 2772308 h 5612520"/>
              <a:gd name="connsiteX7" fmla="*/ 5616624 w 5616624"/>
              <a:gd name="connsiteY7" fmla="*/ 3960440 h 5612520"/>
              <a:gd name="connsiteX8" fmla="*/ 5616624 w 5616624"/>
              <a:gd name="connsiteY8" fmla="*/ 4752528 h 5612520"/>
              <a:gd name="connsiteX9" fmla="*/ 5258316 w 5616624"/>
              <a:gd name="connsiteY9" fmla="*/ 4752530 h 5612520"/>
              <a:gd name="connsiteX10" fmla="*/ 5401054 w 5616624"/>
              <a:gd name="connsiteY10" fmla="*/ 5612520 h 5612520"/>
              <a:gd name="connsiteX11" fmla="*/ 4819580 w 5616624"/>
              <a:gd name="connsiteY11" fmla="*/ 4752529 h 5612520"/>
              <a:gd name="connsiteX12" fmla="*/ 0 w 5616624"/>
              <a:gd name="connsiteY12" fmla="*/ 4752528 h 5612520"/>
              <a:gd name="connsiteX13" fmla="*/ 0 w 5616624"/>
              <a:gd name="connsiteY13" fmla="*/ 3960440 h 5612520"/>
              <a:gd name="connsiteX14" fmla="*/ 0 w 5616624"/>
              <a:gd name="connsiteY14" fmla="*/ 2772308 h 5612520"/>
              <a:gd name="connsiteX15" fmla="*/ 0 w 5616624"/>
              <a:gd name="connsiteY15" fmla="*/ 2772308 h 5612520"/>
              <a:gd name="connsiteX16" fmla="*/ 0 w 5616624"/>
              <a:gd name="connsiteY16" fmla="*/ 0 h 5612520"/>
              <a:gd name="connsiteX0" fmla="*/ 0 w 5616624"/>
              <a:gd name="connsiteY0" fmla="*/ 0 h 5303206"/>
              <a:gd name="connsiteX1" fmla="*/ 936104 w 5616624"/>
              <a:gd name="connsiteY1" fmla="*/ 0 h 5303206"/>
              <a:gd name="connsiteX2" fmla="*/ 936104 w 5616624"/>
              <a:gd name="connsiteY2" fmla="*/ 0 h 5303206"/>
              <a:gd name="connsiteX3" fmla="*/ 2340260 w 5616624"/>
              <a:gd name="connsiteY3" fmla="*/ 0 h 5303206"/>
              <a:gd name="connsiteX4" fmla="*/ 5616624 w 5616624"/>
              <a:gd name="connsiteY4" fmla="*/ 0 h 5303206"/>
              <a:gd name="connsiteX5" fmla="*/ 5616624 w 5616624"/>
              <a:gd name="connsiteY5" fmla="*/ 2772308 h 5303206"/>
              <a:gd name="connsiteX6" fmla="*/ 5616624 w 5616624"/>
              <a:gd name="connsiteY6" fmla="*/ 2772308 h 5303206"/>
              <a:gd name="connsiteX7" fmla="*/ 5616624 w 5616624"/>
              <a:gd name="connsiteY7" fmla="*/ 3960440 h 5303206"/>
              <a:gd name="connsiteX8" fmla="*/ 5616624 w 5616624"/>
              <a:gd name="connsiteY8" fmla="*/ 4752528 h 5303206"/>
              <a:gd name="connsiteX9" fmla="*/ 5258316 w 5616624"/>
              <a:gd name="connsiteY9" fmla="*/ 4752530 h 5303206"/>
              <a:gd name="connsiteX10" fmla="*/ 5288980 w 5616624"/>
              <a:gd name="connsiteY10" fmla="*/ 5303206 h 5303206"/>
              <a:gd name="connsiteX11" fmla="*/ 4819580 w 5616624"/>
              <a:gd name="connsiteY11" fmla="*/ 4752529 h 5303206"/>
              <a:gd name="connsiteX12" fmla="*/ 0 w 5616624"/>
              <a:gd name="connsiteY12" fmla="*/ 4752528 h 5303206"/>
              <a:gd name="connsiteX13" fmla="*/ 0 w 5616624"/>
              <a:gd name="connsiteY13" fmla="*/ 3960440 h 5303206"/>
              <a:gd name="connsiteX14" fmla="*/ 0 w 5616624"/>
              <a:gd name="connsiteY14" fmla="*/ 2772308 h 5303206"/>
              <a:gd name="connsiteX15" fmla="*/ 0 w 5616624"/>
              <a:gd name="connsiteY15" fmla="*/ 2772308 h 5303206"/>
              <a:gd name="connsiteX16" fmla="*/ 0 w 5616624"/>
              <a:gd name="connsiteY16" fmla="*/ 0 h 5303206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4819580 w 5616624"/>
              <a:gd name="connsiteY11" fmla="*/ 4752529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78469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66378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16624" h="5126455">
                <a:moveTo>
                  <a:pt x="0" y="0"/>
                </a:moveTo>
                <a:lnTo>
                  <a:pt x="936104" y="0"/>
                </a:lnTo>
                <a:lnTo>
                  <a:pt x="936104" y="0"/>
                </a:lnTo>
                <a:lnTo>
                  <a:pt x="2340260" y="0"/>
                </a:lnTo>
                <a:lnTo>
                  <a:pt x="5616624" y="0"/>
                </a:lnTo>
                <a:lnTo>
                  <a:pt x="5616624" y="2772308"/>
                </a:lnTo>
                <a:lnTo>
                  <a:pt x="5616624" y="2772308"/>
                </a:lnTo>
                <a:lnTo>
                  <a:pt x="5616624" y="3960440"/>
                </a:lnTo>
                <a:lnTo>
                  <a:pt x="5616624" y="4752528"/>
                </a:lnTo>
                <a:lnTo>
                  <a:pt x="5266378" y="4752530"/>
                </a:lnTo>
                <a:cubicBezTo>
                  <a:pt x="5264901" y="4877172"/>
                  <a:pt x="5275514" y="5001813"/>
                  <a:pt x="5274037" y="5126455"/>
                </a:cubicBezTo>
                <a:lnTo>
                  <a:pt x="5030430" y="4752530"/>
                </a:lnTo>
                <a:lnTo>
                  <a:pt x="0" y="4752528"/>
                </a:lnTo>
                <a:lnTo>
                  <a:pt x="0" y="3960440"/>
                </a:lnTo>
                <a:lnTo>
                  <a:pt x="0" y="2772308"/>
                </a:lnTo>
                <a:lnTo>
                  <a:pt x="0" y="2772308"/>
                </a:ln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683568" y="1628800"/>
            <a:ext cx="6120680" cy="2936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표지를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제외하고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40page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까지 작성 가능합니다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영상은 삽입이 불가하며 링크만 가능합니다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.(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용량 제한 문제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영상자료 제출을 원하실 경우 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별도 파일로 제출해주시기 바랍니다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b="1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상훈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교육이력 등을 제외하고는 최근 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년간 실적 위주로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자료는 최근부터 과거 순으로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2021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ko-KR" altLang="en-US" sz="1400" dirty="0" smtClean="0"/>
              <a:t>→ </a:t>
            </a:r>
            <a:r>
              <a:rPr lang="en-US" altLang="ko-KR" sz="1400" dirty="0" smtClean="0"/>
              <a:t>2020</a:t>
            </a:r>
            <a:r>
              <a:rPr lang="ko-KR" altLang="en-US" sz="1400" dirty="0" smtClean="0"/>
              <a:t>년 → </a:t>
            </a:r>
            <a:r>
              <a:rPr lang="en-US" altLang="ko-KR" sz="1400" dirty="0" smtClean="0"/>
              <a:t>2019</a:t>
            </a:r>
            <a:r>
              <a:rPr lang="ko-KR" altLang="en-US" sz="1400" dirty="0" smtClean="0"/>
              <a:t>년</a:t>
            </a:r>
            <a:endParaRPr lang="en-US" altLang="ko-KR" sz="1400" dirty="0" smtClean="0"/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역량을 보여줄 수 있도록 주요 작품 위주로 작성해주세요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자료 순서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작품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dirty="0"/>
              <a:t>→ 개인전 → 단체전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6039569"/>
            <a:ext cx="1651124" cy="6406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예술인 포트폴리오 작성 요령 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804248" y="422688"/>
            <a:ext cx="1906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ko-KR" sz="1600" dirty="0" smtClean="0">
                <a:latin typeface="+mj-ea"/>
                <a:ea typeface="+mj-ea"/>
              </a:rPr>
              <a:t>{ </a:t>
            </a:r>
            <a:r>
              <a:rPr lang="ko-KR" altLang="en-US" sz="1600" smtClean="0">
                <a:latin typeface="+mj-ea"/>
                <a:ea typeface="+mj-ea"/>
              </a:rPr>
              <a:t>시</a:t>
            </a:r>
            <a:r>
              <a:rPr lang="ko-KR" altLang="en-US" sz="1600">
                <a:latin typeface="+mj-ea"/>
                <a:ea typeface="+mj-ea"/>
              </a:rPr>
              <a:t>각</a:t>
            </a:r>
            <a:r>
              <a:rPr lang="ko-KR" altLang="en-US" sz="1600" smtClean="0">
                <a:latin typeface="+mj-ea"/>
                <a:ea typeface="+mj-ea"/>
              </a:rPr>
              <a:t> </a:t>
            </a:r>
            <a:r>
              <a:rPr lang="ko-KR" altLang="en-US" sz="1600" dirty="0" smtClean="0">
                <a:latin typeface="+mj-ea"/>
                <a:ea typeface="+mj-ea"/>
              </a:rPr>
              <a:t>예술 부문 </a:t>
            </a:r>
            <a:r>
              <a:rPr lang="en-US" altLang="ko-KR" sz="1600" dirty="0" smtClean="0">
                <a:latin typeface="+mj-ea"/>
                <a:ea typeface="+mj-ea"/>
              </a:rPr>
              <a:t>}</a:t>
            </a:r>
            <a:endParaRPr lang="ko-KR" alt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209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영상 작품 목록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74901437"/>
              </p:ext>
            </p:extLst>
          </p:nvPr>
        </p:nvGraphicFramePr>
        <p:xfrm>
          <a:off x="368477" y="1196752"/>
          <a:ext cx="8316925" cy="52668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9147"/>
                <a:gridCol w="2088232"/>
                <a:gridCol w="3096344"/>
                <a:gridCol w="1228609"/>
                <a:gridCol w="1084593"/>
              </a:tblGrid>
              <a:tr h="7406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순서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err="1" smtClean="0"/>
                        <a:t>작품명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smtClean="0"/>
                        <a:t>영상링크 </a:t>
                      </a:r>
                      <a:r>
                        <a:rPr lang="en-US" altLang="ko-KR" b="1" dirty="0" smtClean="0"/>
                        <a:t>/ </a:t>
                      </a:r>
                      <a:r>
                        <a:rPr lang="ko-KR" altLang="en-US" b="1" dirty="0" smtClean="0"/>
                        <a:t>파일명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smtClean="0"/>
                        <a:t>러닝</a:t>
                      </a:r>
                      <a:endParaRPr lang="en-US" altLang="ko-KR" b="1" dirty="0" smtClean="0"/>
                    </a:p>
                    <a:p>
                      <a:pPr algn="ctr"/>
                      <a:r>
                        <a:rPr lang="ko-KR" altLang="en-US" b="1" dirty="0" smtClean="0"/>
                        <a:t>타임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1" dirty="0" smtClean="0"/>
                        <a:t>제작</a:t>
                      </a:r>
                      <a:endParaRPr lang="en-US" altLang="ko-KR" b="1" dirty="0" smtClean="0"/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1" dirty="0" smtClean="0"/>
                        <a:t>연도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○○○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>
                          <a:hlinkClick r:id="rId2"/>
                        </a:rPr>
                        <a:t>https://youtu.be/GsKE6C1OAHE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분</a:t>
                      </a:r>
                      <a:r>
                        <a:rPr lang="en-US" altLang="ko-KR" dirty="0" smtClean="0"/>
                        <a:t>20</a:t>
                      </a:r>
                      <a:r>
                        <a:rPr lang="ko-KR" altLang="en-US" dirty="0" smtClean="0"/>
                        <a:t>초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2020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※</a:t>
                      </a:r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클릭하면 해당영상으로 링크가 되도록 하이퍼링크를 활성화시켜 주시기 바랍니다</a:t>
                      </a:r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ko-KR" altLang="en-US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3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프로젝트</a:t>
                      </a:r>
                      <a:r>
                        <a:rPr lang="en-US" altLang="ko-KR" dirty="0" smtClean="0"/>
                        <a:t>1.mp4</a:t>
                      </a:r>
                      <a:r>
                        <a:rPr lang="ko-KR" altLang="en-US" dirty="0" smtClean="0"/>
                        <a:t>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34</a:t>
                      </a:r>
                      <a:r>
                        <a:rPr lang="ko-KR" altLang="en-US" dirty="0" smtClean="0"/>
                        <a:t>분</a:t>
                      </a:r>
                      <a:r>
                        <a:rPr lang="en-US" altLang="ko-KR" dirty="0" smtClean="0"/>
                        <a:t>15</a:t>
                      </a:r>
                      <a:r>
                        <a:rPr lang="ko-KR" altLang="en-US" dirty="0" smtClean="0"/>
                        <a:t>초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2019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4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5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6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00820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16017" y="3781740"/>
            <a:ext cx="4032448" cy="65537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800" b="1" dirty="0" smtClean="0">
                <a:latin typeface="+mj-ea"/>
                <a:ea typeface="+mj-ea"/>
              </a:rPr>
              <a:t>○</a:t>
            </a:r>
            <a:r>
              <a:rPr lang="ko-KR" altLang="en-US" sz="2800" b="1" dirty="0">
                <a:latin typeface="+mj-ea"/>
                <a:ea typeface="+mj-ea"/>
              </a:rPr>
              <a:t> </a:t>
            </a:r>
            <a:r>
              <a:rPr lang="ko-KR" altLang="en-US" sz="2800" b="1" dirty="0" smtClean="0">
                <a:latin typeface="+mj-ea"/>
                <a:ea typeface="+mj-ea"/>
              </a:rPr>
              <a:t>○ </a:t>
            </a:r>
            <a:r>
              <a:rPr lang="ko-KR" altLang="en-US" sz="2800" b="1" dirty="0" smtClean="0">
                <a:latin typeface="+mj-ea"/>
              </a:rPr>
              <a:t>○</a:t>
            </a:r>
            <a:r>
              <a:rPr lang="en-US" altLang="ko-KR" sz="2800" b="1" dirty="0" smtClean="0">
                <a:latin typeface="+mj-ea"/>
              </a:rPr>
              <a:t>(</a:t>
            </a:r>
            <a:r>
              <a:rPr lang="ko-KR" altLang="en-US" sz="2800" b="1" dirty="0" smtClean="0">
                <a:latin typeface="+mj-ea"/>
              </a:rPr>
              <a:t>이름</a:t>
            </a:r>
            <a:r>
              <a:rPr lang="en-US" altLang="ko-KR" sz="2800" b="1" dirty="0" smtClean="0">
                <a:latin typeface="+mj-ea"/>
              </a:rPr>
              <a:t>)</a:t>
            </a:r>
            <a:endParaRPr lang="en-US" altLang="ko-KR" sz="2800" b="1" dirty="0">
              <a:latin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0098" y="471956"/>
            <a:ext cx="20162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400" dirty="0" smtClean="0">
                <a:latin typeface="+mj-ea"/>
                <a:ea typeface="+mj-ea"/>
              </a:rPr>
              <a:t>작성일 </a:t>
            </a:r>
            <a:r>
              <a:rPr lang="en-US" altLang="ko-KR" sz="1400" dirty="0" smtClean="0">
                <a:latin typeface="+mj-ea"/>
                <a:ea typeface="+mj-ea"/>
              </a:rPr>
              <a:t>: 2020. 00. 00.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예술인 포트폴리오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모서리가 접힌 도형 1"/>
          <p:cNvSpPr/>
          <p:nvPr/>
        </p:nvSpPr>
        <p:spPr>
          <a:xfrm>
            <a:off x="45332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프로</a:t>
            </a:r>
            <a:r>
              <a:rPr lang="ko-KR" altLang="en-US" dirty="0">
                <a:solidFill>
                  <a:schemeClr val="tx1"/>
                </a:solidFill>
              </a:rPr>
              <a:t>필</a:t>
            </a:r>
            <a:r>
              <a:rPr lang="ko-KR" altLang="en-US" dirty="0" smtClean="0">
                <a:solidFill>
                  <a:schemeClr val="tx1"/>
                </a:solidFill>
              </a:rPr>
              <a:t> 사진 혹은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대표 작품 사진</a:t>
            </a:r>
            <a:r>
              <a:rPr lang="ko-KR" altLang="en-US" dirty="0">
                <a:solidFill>
                  <a:schemeClr val="tx1"/>
                </a:solidFill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</a:rPr>
              <a:t>부착</a:t>
            </a:r>
            <a:endParaRPr lang="en-US" altLang="ko-KR" dirty="0" smtClean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6017" y="3210154"/>
            <a:ext cx="4032448" cy="65537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400" dirty="0" smtClean="0">
                <a:latin typeface="+mj-ea"/>
              </a:rPr>
              <a:t>설치미술</a:t>
            </a:r>
            <a:r>
              <a:rPr lang="ko-KR" altLang="en-US" sz="2400" dirty="0">
                <a:latin typeface="+mj-ea"/>
              </a:rPr>
              <a:t>가</a:t>
            </a:r>
            <a:r>
              <a:rPr lang="en-US" altLang="ko-KR" sz="2400" dirty="0" smtClean="0">
                <a:latin typeface="+mj-ea"/>
              </a:rPr>
              <a:t>(</a:t>
            </a:r>
            <a:r>
              <a:rPr lang="ko-KR" altLang="en-US" sz="2400" dirty="0" smtClean="0">
                <a:latin typeface="+mj-ea"/>
              </a:rPr>
              <a:t>예시</a:t>
            </a:r>
            <a:r>
              <a:rPr lang="en-US" altLang="ko-KR" sz="2400" dirty="0" smtClean="0">
                <a:latin typeface="+mj-ea"/>
              </a:rPr>
              <a:t>)</a:t>
            </a:r>
            <a:endParaRPr lang="en-US" altLang="ko-KR" sz="2400" dirty="0">
              <a:latin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387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69109506"/>
              </p:ext>
            </p:extLst>
          </p:nvPr>
        </p:nvGraphicFramePr>
        <p:xfrm>
          <a:off x="395536" y="332656"/>
          <a:ext cx="8424936" cy="6217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0160"/>
                <a:gridCol w="1440160"/>
                <a:gridCol w="5544616"/>
              </a:tblGrid>
              <a:tr h="27930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/>
                        <a:t>예술인명</a:t>
                      </a:r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69825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/>
                        <a:t>소      개</a:t>
                      </a:r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en-US" altLang="ko-KR" sz="1400" dirty="0" smtClean="0"/>
                    </a:p>
                    <a:p>
                      <a:pPr algn="ctr" latinLnBrk="1"/>
                      <a:r>
                        <a:rPr lang="ko-KR" altLang="en-US" sz="1400" dirty="0" smtClean="0"/>
                        <a:t>최대 </a:t>
                      </a:r>
                      <a:r>
                        <a:rPr lang="en-US" altLang="ko-KR" sz="1400" dirty="0" smtClean="0"/>
                        <a:t>3</a:t>
                      </a:r>
                      <a:r>
                        <a:rPr lang="ko-KR" altLang="en-US" sz="1400" dirty="0" smtClean="0"/>
                        <a:t>줄로 기입</a:t>
                      </a:r>
                      <a:endParaRPr lang="en-US" altLang="ko-KR" sz="1400" dirty="0" smtClean="0"/>
                    </a:p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79304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/>
                        <a:t>주      요</a:t>
                      </a:r>
                      <a:endParaRPr lang="en-US" altLang="ko-KR" sz="1400" b="1" dirty="0" smtClean="0"/>
                    </a:p>
                    <a:p>
                      <a:pPr algn="ctr" latinLnBrk="1"/>
                      <a:r>
                        <a:rPr lang="ko-KR" altLang="en-US" sz="1400" b="1" dirty="0" smtClean="0"/>
                        <a:t>교      육</a:t>
                      </a:r>
                      <a:endParaRPr lang="en-US" altLang="ko-KR" sz="1400" b="1" dirty="0" smtClean="0"/>
                    </a:p>
                    <a:p>
                      <a:pPr algn="ctr" latinLnBrk="1"/>
                      <a:r>
                        <a:rPr lang="ko-KR" altLang="en-US" sz="1400" b="1" dirty="0" smtClean="0"/>
                        <a:t>이      </a:t>
                      </a:r>
                      <a:r>
                        <a:rPr lang="ko-KR" altLang="en-US" sz="1400" b="1" dirty="0" err="1" smtClean="0"/>
                        <a:t>력</a:t>
                      </a:r>
                      <a:endParaRPr lang="en-US" altLang="ko-KR" sz="1400" b="1" dirty="0" smtClean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2016.02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○○대학교 미술대학 조형예술학과 박사</a:t>
                      </a:r>
                      <a:endParaRPr lang="ko-KR" altLang="en-US" sz="14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2013.02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○○대학교 미술대학 조소학과 석사</a:t>
                      </a:r>
                      <a:endParaRPr lang="ko-KR" altLang="en-US" sz="14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endParaRPr lang="ko-KR" altLang="en-US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 smtClean="0"/>
                        <a:t>2010.02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○○대학교 미술대학 서양화학 학사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※</a:t>
                      </a:r>
                      <a:r>
                        <a:rPr lang="ko-KR" altLang="en-US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공개를 원하지 않으시면 교육 이력은 작성하지 않으셔도 됩니다</a:t>
                      </a:r>
                      <a:r>
                        <a:rPr lang="en-US" altLang="ko-KR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ko-KR" altLang="en-US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ko-KR" altLang="en-US" sz="14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/>
                        <a:t>개 인 전</a:t>
                      </a:r>
                      <a:endParaRPr lang="en-US" altLang="ko-KR" sz="1400" b="1" dirty="0" smtClean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2021.09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&lt;</a:t>
                      </a:r>
                      <a:r>
                        <a:rPr lang="ko-KR" altLang="en-US" sz="1400" dirty="0" smtClean="0"/>
                        <a:t>○○</a:t>
                      </a:r>
                      <a:r>
                        <a:rPr lang="en-US" altLang="ko-KR" sz="1400" dirty="0" smtClean="0"/>
                        <a:t>&gt;,  </a:t>
                      </a:r>
                      <a:r>
                        <a:rPr lang="ko-KR" altLang="en-US" sz="1400" dirty="0" smtClean="0"/>
                        <a:t>○○갤러리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경기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2020.05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&lt;</a:t>
                      </a:r>
                      <a:r>
                        <a:rPr lang="ko-KR" altLang="en-US" sz="1400" dirty="0" smtClean="0"/>
                        <a:t>○○</a:t>
                      </a:r>
                      <a:r>
                        <a:rPr lang="en-US" altLang="ko-KR" sz="1400" dirty="0" smtClean="0"/>
                        <a:t>&gt;,  </a:t>
                      </a:r>
                      <a:r>
                        <a:rPr lang="ko-KR" altLang="en-US" sz="1400" dirty="0" smtClean="0"/>
                        <a:t>대안공간○○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서울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2019.04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/>
                        <a:t>단 체 전</a:t>
                      </a:r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2021.00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&lt;</a:t>
                      </a:r>
                      <a:r>
                        <a:rPr lang="ko-KR" altLang="en-US" sz="1400" dirty="0" smtClean="0"/>
                        <a:t>○○</a:t>
                      </a:r>
                      <a:r>
                        <a:rPr lang="en-US" altLang="ko-KR" sz="1400" dirty="0" smtClean="0"/>
                        <a:t>&gt;,  </a:t>
                      </a:r>
                      <a:r>
                        <a:rPr lang="ko-KR" altLang="en-US" sz="1400" dirty="0" smtClean="0"/>
                        <a:t>○○갤러리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경기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2020.00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&lt;</a:t>
                      </a:r>
                      <a:r>
                        <a:rPr lang="ko-KR" altLang="en-US" sz="1400" dirty="0" smtClean="0"/>
                        <a:t>○○</a:t>
                      </a:r>
                      <a:r>
                        <a:rPr lang="en-US" altLang="ko-KR" sz="1400" dirty="0" smtClean="0"/>
                        <a:t>&gt;,  </a:t>
                      </a:r>
                      <a:r>
                        <a:rPr lang="ko-KR" altLang="en-US" sz="1400" dirty="0" smtClean="0"/>
                        <a:t>대안공간○○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서울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2019.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/>
                        <a:t>소      장</a:t>
                      </a:r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2020.00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&lt;</a:t>
                      </a:r>
                      <a:r>
                        <a:rPr lang="ko-KR" altLang="en-US" sz="1400" dirty="0" smtClean="0"/>
                        <a:t>○○</a:t>
                      </a:r>
                      <a:r>
                        <a:rPr lang="en-US" altLang="ko-KR" sz="1400" dirty="0" smtClean="0"/>
                        <a:t>&gt;,</a:t>
                      </a:r>
                      <a:r>
                        <a:rPr lang="en-US" altLang="ko-KR" sz="1400" baseline="0" dirty="0" smtClean="0"/>
                        <a:t> </a:t>
                      </a:r>
                      <a:r>
                        <a:rPr lang="ko-KR" altLang="en-US" sz="1400" dirty="0" smtClean="0"/>
                        <a:t>○○미술관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경기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2018.00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/>
                        <a:t>상      훈</a:t>
                      </a:r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2019.00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○○미술대전 대상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2016.00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819725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아티스트 </a:t>
            </a:r>
            <a:r>
              <a:rPr lang="ko-KR" altLang="en-US" dirty="0" err="1" smtClean="0"/>
              <a:t>스테이먼트</a:t>
            </a:r>
            <a:r>
              <a:rPr lang="en-US" altLang="ko-KR" dirty="0" smtClean="0"/>
              <a:t>(</a:t>
            </a:r>
            <a:r>
              <a:rPr lang="ko-KR" altLang="en-US" dirty="0" smtClean="0"/>
              <a:t>작가의 말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1726661"/>
            <a:ext cx="813690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err="1" smtClean="0">
                <a:latin typeface="+mj-ea"/>
                <a:ea typeface="+mj-ea"/>
              </a:rPr>
              <a:t>프로젝트명</a:t>
            </a:r>
            <a:r>
              <a:rPr lang="ko-KR" altLang="en-US" sz="2100" b="1" dirty="0" smtClean="0">
                <a:latin typeface="+mj-ea"/>
                <a:ea typeface="+mj-ea"/>
              </a:rPr>
              <a:t>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○○○</a:t>
            </a:r>
            <a:r>
              <a:rPr lang="en-US" altLang="ko-KR" sz="2100" b="1" dirty="0" smtClean="0">
                <a:latin typeface="+mj-ea"/>
                <a:ea typeface="+mj-ea"/>
              </a:rPr>
              <a:t>&gt;, 2020</a:t>
            </a:r>
            <a:endParaRPr lang="ko-KR" altLang="en-US" sz="21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639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11560" y="6165304"/>
            <a:ext cx="8208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ko-KR" sz="1600" b="1" dirty="0" smtClean="0">
                <a:latin typeface="+mj-ea"/>
                <a:ea typeface="+mj-ea"/>
              </a:rPr>
              <a:t>&lt;</a:t>
            </a:r>
            <a:r>
              <a:rPr lang="ko-KR" altLang="en-US" sz="1600" b="1" dirty="0" err="1" smtClean="0">
                <a:latin typeface="+mj-ea"/>
              </a:rPr>
              <a:t>작품</a:t>
            </a:r>
            <a:r>
              <a:rPr lang="ko-KR" altLang="en-US" sz="1600" b="1" dirty="0" err="1">
                <a:latin typeface="+mj-ea"/>
              </a:rPr>
              <a:t>명</a:t>
            </a:r>
            <a:r>
              <a:rPr lang="en-US" altLang="ko-KR" sz="1600" b="1" dirty="0" smtClean="0">
                <a:latin typeface="+mj-ea"/>
                <a:ea typeface="+mj-ea"/>
              </a:rPr>
              <a:t>&gt;</a:t>
            </a:r>
            <a:r>
              <a:rPr lang="en-US" altLang="ko-KR" sz="1600" dirty="0" smtClean="0">
                <a:latin typeface="+mj-ea"/>
                <a:ea typeface="+mj-ea"/>
              </a:rPr>
              <a:t>,</a:t>
            </a:r>
            <a:r>
              <a:rPr lang="en-US" altLang="ko-KR" sz="1600" b="1" dirty="0" smtClean="0">
                <a:latin typeface="+mj-ea"/>
                <a:ea typeface="+mj-ea"/>
              </a:rPr>
              <a:t> </a:t>
            </a:r>
            <a:r>
              <a:rPr lang="ko-KR" altLang="en-US" sz="1600" dirty="0" smtClean="0">
                <a:latin typeface="+mj-ea"/>
                <a:ea typeface="+mj-ea"/>
              </a:rPr>
              <a:t>재료</a:t>
            </a:r>
            <a:r>
              <a:rPr lang="en-US" altLang="ko-KR" sz="1600" dirty="0" smtClean="0">
                <a:latin typeface="+mj-ea"/>
                <a:ea typeface="+mj-ea"/>
              </a:rPr>
              <a:t>, </a:t>
            </a:r>
            <a:r>
              <a:rPr lang="ko-KR" altLang="en-US" sz="1600" dirty="0" smtClean="0">
                <a:latin typeface="+mj-ea"/>
                <a:ea typeface="+mj-ea"/>
              </a:rPr>
              <a:t>크기</a:t>
            </a:r>
            <a:r>
              <a:rPr lang="en-US" altLang="ko-KR" sz="1600" dirty="0" smtClean="0">
                <a:latin typeface="+mj-ea"/>
                <a:ea typeface="+mj-ea"/>
              </a:rPr>
              <a:t>(</a:t>
            </a:r>
            <a:r>
              <a:rPr lang="ko-KR" altLang="en-US" sz="1600" dirty="0" smtClean="0">
                <a:latin typeface="+mj-ea"/>
                <a:ea typeface="+mj-ea"/>
              </a:rPr>
              <a:t>세로</a:t>
            </a:r>
            <a:r>
              <a:rPr lang="en-US" altLang="ko-KR" sz="1600" dirty="0" smtClean="0">
                <a:latin typeface="+mj-ea"/>
                <a:ea typeface="+mj-ea"/>
              </a:rPr>
              <a:t>x</a:t>
            </a:r>
            <a:r>
              <a:rPr lang="ko-KR" altLang="en-US" sz="1600" dirty="0" smtClean="0">
                <a:latin typeface="+mj-ea"/>
                <a:ea typeface="+mj-ea"/>
              </a:rPr>
              <a:t>가로</a:t>
            </a:r>
            <a:r>
              <a:rPr lang="en-US" altLang="ko-KR" sz="1600" dirty="0" smtClean="0">
                <a:latin typeface="+mj-ea"/>
                <a:ea typeface="+mj-ea"/>
              </a:rPr>
              <a:t>x</a:t>
            </a:r>
            <a:r>
              <a:rPr lang="ko-KR" altLang="en-US" sz="1600" dirty="0" smtClean="0">
                <a:latin typeface="+mj-ea"/>
                <a:ea typeface="+mj-ea"/>
              </a:rPr>
              <a:t>깊</a:t>
            </a:r>
            <a:r>
              <a:rPr lang="ko-KR" altLang="en-US" sz="1600" dirty="0">
                <a:latin typeface="+mj-ea"/>
                <a:ea typeface="+mj-ea"/>
              </a:rPr>
              <a:t>이</a:t>
            </a:r>
            <a:r>
              <a:rPr lang="en-US" altLang="ko-KR" sz="1600" dirty="0" smtClean="0">
                <a:latin typeface="+mj-ea"/>
                <a:ea typeface="+mj-ea"/>
              </a:rPr>
              <a:t>), </a:t>
            </a:r>
            <a:r>
              <a:rPr lang="ko-KR" altLang="en-US" sz="1600" dirty="0" smtClean="0">
                <a:latin typeface="+mj-ea"/>
                <a:ea typeface="+mj-ea"/>
              </a:rPr>
              <a:t>제작연도</a:t>
            </a:r>
            <a:endParaRPr lang="ko-KR" altLang="en-US" sz="1600" dirty="0">
              <a:latin typeface="+mj-ea"/>
              <a:ea typeface="+mj-ea"/>
            </a:endParaRPr>
          </a:p>
        </p:txBody>
      </p:sp>
      <p:sp>
        <p:nvSpPr>
          <p:cNvPr id="8" name="모서리가 접힌 도형 3"/>
          <p:cNvSpPr/>
          <p:nvPr/>
        </p:nvSpPr>
        <p:spPr>
          <a:xfrm>
            <a:off x="413502" y="404664"/>
            <a:ext cx="8385704" cy="5616624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작품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1600" dirty="0" smtClean="0">
                <a:solidFill>
                  <a:schemeClr val="tx1"/>
                </a:solidFill>
              </a:rPr>
              <a:t>(</a:t>
            </a:r>
            <a:r>
              <a:rPr lang="ko-KR" altLang="en-US" sz="1600" dirty="0" smtClean="0">
                <a:solidFill>
                  <a:schemeClr val="tx1"/>
                </a:solidFill>
              </a:rPr>
              <a:t>영상 작품인 경우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스틸컷</a:t>
            </a:r>
            <a:r>
              <a:rPr lang="ko-KR" altLang="en-US" sz="1600" dirty="0" smtClean="0">
                <a:solidFill>
                  <a:schemeClr val="tx1"/>
                </a:solidFill>
              </a:rPr>
              <a:t> 부착</a:t>
            </a:r>
            <a:r>
              <a:rPr lang="en-US" altLang="ko-KR" sz="1600" dirty="0" smtClean="0">
                <a:solidFill>
                  <a:schemeClr val="tx1"/>
                </a:solidFill>
              </a:rPr>
              <a:t>)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8823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주요전시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○○○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35115590"/>
              </p:ext>
            </p:extLst>
          </p:nvPr>
        </p:nvGraphicFramePr>
        <p:xfrm>
          <a:off x="359532" y="4077072"/>
          <a:ext cx="8424936" cy="24482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08"/>
                <a:gridCol w="6603328"/>
              </a:tblGrid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전시일정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0000.</a:t>
                      </a:r>
                      <a:r>
                        <a:rPr lang="en-US" altLang="ko-KR" baseline="0" dirty="0" smtClean="0"/>
                        <a:t> 00. 00 ~ 0000. 00. 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전시장소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>
                          <a:latin typeface="+mj-ea"/>
                        </a:rPr>
                        <a:t>○○</a:t>
                      </a:r>
                      <a:r>
                        <a:rPr lang="ko-KR" altLang="en-US" sz="1800" b="1" dirty="0" smtClean="0">
                          <a:latin typeface="+mj-ea"/>
                        </a:rPr>
                        <a:t>갤러리</a:t>
                      </a:r>
                      <a:r>
                        <a:rPr lang="en-US" altLang="ko-KR" sz="1800" b="1" dirty="0" smtClean="0">
                          <a:latin typeface="+mj-ea"/>
                        </a:rPr>
                        <a:t>(</a:t>
                      </a:r>
                      <a:r>
                        <a:rPr lang="ko-KR" altLang="en-US" sz="1800" b="1" dirty="0" smtClean="0">
                          <a:latin typeface="+mj-ea"/>
                        </a:rPr>
                        <a:t>서울시</a:t>
                      </a:r>
                      <a:r>
                        <a:rPr lang="en-US" altLang="ko-KR" sz="1800" b="1" baseline="0" dirty="0" smtClean="0">
                          <a:latin typeface="+mj-ea"/>
                        </a:rPr>
                        <a:t> </a:t>
                      </a:r>
                      <a:r>
                        <a:rPr lang="ko-KR" altLang="en-US" sz="1800" b="1" baseline="0" dirty="0" smtClean="0">
                          <a:latin typeface="+mj-ea"/>
                        </a:rPr>
                        <a:t>종로구 </a:t>
                      </a:r>
                      <a:r>
                        <a:rPr lang="en-US" altLang="ko-KR" sz="1800" b="1" dirty="0" smtClean="0">
                          <a:latin typeface="+mj-ea"/>
                        </a:rPr>
                        <a:t>○○</a:t>
                      </a:r>
                      <a:r>
                        <a:rPr lang="ko-KR" altLang="en-US" sz="1800" b="1" dirty="0" smtClean="0">
                          <a:latin typeface="+mj-ea"/>
                        </a:rPr>
                        <a:t>로 </a:t>
                      </a:r>
                      <a:r>
                        <a:rPr lang="en-US" altLang="ko-KR" sz="1800" b="1" dirty="0" smtClean="0">
                          <a:latin typeface="+mj-ea"/>
                        </a:rPr>
                        <a:t>11)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28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전시소개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dirty="0" smtClean="0"/>
                    </a:p>
                    <a:p>
                      <a:pPr algn="ctr" latinLnBrk="1"/>
                      <a:r>
                        <a:rPr lang="ko-KR" altLang="en-US" dirty="0" smtClean="0"/>
                        <a:t>최대 </a:t>
                      </a:r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줄로 기입</a:t>
                      </a:r>
                      <a:endParaRPr lang="en-US" altLang="ko-KR" dirty="0" smtClean="0"/>
                    </a:p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영상링크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http://www.hcf.or.kr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모서리가 접힌 도형 3"/>
          <p:cNvSpPr/>
          <p:nvPr/>
        </p:nvSpPr>
        <p:spPr>
          <a:xfrm>
            <a:off x="4716016" y="1265158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</p:spTree>
    <p:extLst>
      <p:ext uri="{BB962C8B-B14F-4D97-AF65-F5344CB8AC3E}">
        <p14:creationId xmlns="" xmlns:p14="http://schemas.microsoft.com/office/powerpoint/2010/main" val="336109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모서리가 접힌 도형 3"/>
          <p:cNvSpPr/>
          <p:nvPr/>
        </p:nvSpPr>
        <p:spPr>
          <a:xfrm>
            <a:off x="4716016" y="1261253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sp>
        <p:nvSpPr>
          <p:cNvPr id="9" name="모서리가 접힌 도형 3"/>
          <p:cNvSpPr/>
          <p:nvPr/>
        </p:nvSpPr>
        <p:spPr>
          <a:xfrm>
            <a:off x="362760" y="4052471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sp>
        <p:nvSpPr>
          <p:cNvPr id="10" name="모서리가 접힌 도형 3"/>
          <p:cNvSpPr/>
          <p:nvPr/>
        </p:nvSpPr>
        <p:spPr>
          <a:xfrm>
            <a:off x="4716016" y="4044964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주요전시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○○○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3446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전시 서문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1726661"/>
            <a:ext cx="813690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주요전시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○○○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348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언론보도 스크랩</a:t>
            </a:r>
            <a:r>
              <a:rPr lang="en-US" altLang="ko-KR" dirty="0" smtClean="0"/>
              <a:t>(0000.00.00,  </a:t>
            </a:r>
            <a:r>
              <a:rPr lang="ko-KR" altLang="en-US" dirty="0"/>
              <a:t>○○</a:t>
            </a:r>
            <a:r>
              <a:rPr lang="ko-KR" altLang="en-US" dirty="0" smtClean="0"/>
              <a:t>일보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11" name="모서리가 접힌 도형 1"/>
          <p:cNvSpPr/>
          <p:nvPr/>
        </p:nvSpPr>
        <p:spPr>
          <a:xfrm>
            <a:off x="471066" y="1700808"/>
            <a:ext cx="4028926" cy="486813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언론보도 이미지</a:t>
            </a:r>
            <a:r>
              <a:rPr lang="en-US" altLang="ko-KR" dirty="0" smtClean="0">
                <a:solidFill>
                  <a:schemeClr val="tx1"/>
                </a:solidFill>
              </a:rPr>
              <a:t>(</a:t>
            </a:r>
            <a:r>
              <a:rPr lang="ko-KR" altLang="en-US" dirty="0" smtClean="0">
                <a:solidFill>
                  <a:schemeClr val="tx1"/>
                </a:solidFill>
              </a:rPr>
              <a:t>스캔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ko-KR" altLang="en-US" dirty="0" err="1" smtClean="0">
                <a:solidFill>
                  <a:schemeClr val="tx1"/>
                </a:solidFill>
              </a:rPr>
              <a:t>캡쳐</a:t>
            </a:r>
            <a:r>
              <a:rPr lang="en-US" altLang="ko-KR" dirty="0" smtClean="0">
                <a:solidFill>
                  <a:schemeClr val="tx1"/>
                </a:solidFill>
              </a:rPr>
              <a:t>)</a:t>
            </a:r>
            <a:r>
              <a:rPr lang="ko-KR" altLang="en-US" dirty="0" smtClean="0">
                <a:solidFill>
                  <a:schemeClr val="tx1"/>
                </a:solidFill>
              </a:rPr>
              <a:t>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1708619"/>
            <a:ext cx="381642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기사 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주요전시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○○○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734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1198</TotalTime>
  <Words>394</Words>
  <Application>Microsoft Office PowerPoint</Application>
  <PresentationFormat>화면 슬라이드 쇼(4:3)</PresentationFormat>
  <Paragraphs>148</Paragraphs>
  <Slides>10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1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 예술창작지원-시각예술 세부사업계획서</dc:title>
  <dc:creator>user</dc:creator>
  <cp:lastModifiedBy>Windows 사용자</cp:lastModifiedBy>
  <cp:revision>136</cp:revision>
  <cp:lastPrinted>2017-01-12T05:42:51Z</cp:lastPrinted>
  <dcterms:created xsi:type="dcterms:W3CDTF">2014-12-08T04:12:53Z</dcterms:created>
  <dcterms:modified xsi:type="dcterms:W3CDTF">2022-01-14T00:40:36Z</dcterms:modified>
</cp:coreProperties>
</file>